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27" r:id="rId2"/>
    <p:sldId id="310" r:id="rId3"/>
    <p:sldId id="311" r:id="rId4"/>
    <p:sldId id="281" r:id="rId5"/>
    <p:sldId id="317" r:id="rId6"/>
    <p:sldId id="318" r:id="rId7"/>
    <p:sldId id="319" r:id="rId8"/>
    <p:sldId id="294" r:id="rId9"/>
    <p:sldId id="297" r:id="rId10"/>
    <p:sldId id="301" r:id="rId11"/>
    <p:sldId id="305" r:id="rId12"/>
    <p:sldId id="303" r:id="rId13"/>
    <p:sldId id="304" r:id="rId14"/>
    <p:sldId id="316" r:id="rId15"/>
    <p:sldId id="322" r:id="rId16"/>
    <p:sldId id="326" r:id="rId17"/>
    <p:sldId id="325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5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922"/>
    <a:srgbClr val="1122E4"/>
    <a:srgbClr val="2A7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9602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464" y="192"/>
      </p:cViewPr>
      <p:guideLst>
        <p:guide orient="horz" pos="1412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38542297597396E-2"/>
          <c:y val="0.03"/>
          <c:w val="0.84849056127599398"/>
          <c:h val="0.808266929133858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Sheet1!$C$3:$C$43</c:f>
              <c:numCache>
                <c:formatCode>General</c:formatCode>
                <c:ptCount val="4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Sheet1!$D$3:$D$43</c:f>
              <c:numCache>
                <c:formatCode>General</c:formatCode>
                <c:ptCount val="41"/>
                <c:pt idx="0">
                  <c:v>1</c:v>
                </c:pt>
                <c:pt idx="1">
                  <c:v>0.92311634638663598</c:v>
                </c:pt>
                <c:pt idx="2">
                  <c:v>0.85214378896621101</c:v>
                </c:pt>
                <c:pt idx="3">
                  <c:v>0.78662786106655302</c:v>
                </c:pt>
                <c:pt idx="4">
                  <c:v>0.72614903707369105</c:v>
                </c:pt>
                <c:pt idx="5">
                  <c:v>0.67032004603563899</c:v>
                </c:pt>
                <c:pt idx="6">
                  <c:v>0.61878339180614095</c:v>
                </c:pt>
                <c:pt idx="7">
                  <c:v>0.57120906384881498</c:v>
                </c:pt>
                <c:pt idx="8">
                  <c:v>0.52729242404304899</c:v>
                </c:pt>
                <c:pt idx="9">
                  <c:v>0.48675225595997201</c:v>
                </c:pt>
                <c:pt idx="10">
                  <c:v>0.44932896411722201</c:v>
                </c:pt>
                <c:pt idx="11">
                  <c:v>0.41478291168158099</c:v>
                </c:pt>
                <c:pt idx="12">
                  <c:v>0.38289288597511201</c:v>
                </c:pt>
                <c:pt idx="13">
                  <c:v>0.35345468195877999</c:v>
                </c:pt>
                <c:pt idx="14">
                  <c:v>0.32627979462303902</c:v>
                </c:pt>
                <c:pt idx="15">
                  <c:v>0.30119421191220203</c:v>
                </c:pt>
                <c:pt idx="16">
                  <c:v>0.27803730045319403</c:v>
                </c:pt>
                <c:pt idx="17">
                  <c:v>0.25666077695355599</c:v>
                </c:pt>
                <c:pt idx="18">
                  <c:v>0.23692775868212201</c:v>
                </c:pt>
                <c:pt idx="19">
                  <c:v>0.218711886952215</c:v>
                </c:pt>
                <c:pt idx="20">
                  <c:v>0.20189651799465499</c:v>
                </c:pt>
                <c:pt idx="21">
                  <c:v>0.18637397603941</c:v>
                </c:pt>
                <c:pt idx="22">
                  <c:v>0.17204486382305001</c:v>
                </c:pt>
                <c:pt idx="23">
                  <c:v>0.15881742610692101</c:v>
                </c:pt>
                <c:pt idx="24">
                  <c:v>0.14660696213034999</c:v>
                </c:pt>
                <c:pt idx="25">
                  <c:v>0.13533528323661301</c:v>
                </c:pt>
                <c:pt idx="26">
                  <c:v>0.124930212198582</c:v>
                </c:pt>
                <c:pt idx="27">
                  <c:v>0.115325121038063</c:v>
                </c:pt>
                <c:pt idx="28">
                  <c:v>0.106458504379253</c:v>
                </c:pt>
                <c:pt idx="29">
                  <c:v>9.8273585604361502E-2</c:v>
                </c:pt>
                <c:pt idx="30">
                  <c:v>9.0717953289412401E-2</c:v>
                </c:pt>
                <c:pt idx="31">
                  <c:v>8.3743225592195894E-2</c:v>
                </c:pt>
                <c:pt idx="32">
                  <c:v>7.7304740443299699E-2</c:v>
                </c:pt>
                <c:pt idx="33">
                  <c:v>7.1361269556385998E-2</c:v>
                </c:pt>
                <c:pt idx="34">
                  <c:v>6.5874754426402907E-2</c:v>
                </c:pt>
                <c:pt idx="35">
                  <c:v>6.0810062625217903E-2</c:v>
                </c:pt>
                <c:pt idx="36">
                  <c:v>5.6134762834133697E-2</c:v>
                </c:pt>
                <c:pt idx="37">
                  <c:v>5.1818917172725798E-2</c:v>
                </c:pt>
                <c:pt idx="38">
                  <c:v>4.7834889494198403E-2</c:v>
                </c:pt>
                <c:pt idx="39">
                  <c:v>4.4157168419692902E-2</c:v>
                </c:pt>
                <c:pt idx="40">
                  <c:v>4.0762203978366197E-2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C6-C24F-88CD-2E5BB23B6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704424"/>
        <c:axId val="2115706920"/>
      </c:scatterChart>
      <c:valAx>
        <c:axId val="2115704424"/>
        <c:scaling>
          <c:orientation val="minMax"/>
          <c:max val="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  <a:tailEnd type="none"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115706920"/>
        <c:crosses val="autoZero"/>
        <c:crossBetween val="midCat"/>
        <c:majorUnit val="10"/>
      </c:valAx>
      <c:valAx>
        <c:axId val="2115706920"/>
        <c:scaling>
          <c:orientation val="minMax"/>
          <c:max val="1.100000000000000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115704424"/>
        <c:crosses val="autoZero"/>
        <c:crossBetween val="midCat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C1269-A2D5-BD4D-9A50-FB077A0389BD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A68D-625E-8E43-8C50-4C305780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0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9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9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3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3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7E12-424B-9642-99E3-180EFDB94543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1AA9-8872-9A40-8E79-EADCC67CF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anEngelstaedter/cophy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432" y="350157"/>
            <a:ext cx="3424534" cy="1458230"/>
          </a:xfrm>
        </p:spPr>
        <p:txBody>
          <a:bodyPr lIns="108000">
            <a:noAutofit/>
          </a:bodyPr>
          <a:lstStyle/>
          <a:p>
            <a:pPr defTabSz="-363538"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News Gothic MT"/>
                <a:cs typeface="News Gothic MT"/>
              </a:rPr>
              <a:t>Journal Club Slides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559" y="1808387"/>
            <a:ext cx="9018441" cy="1672777"/>
          </a:xfrm>
          <a:prstGeom prst="rect">
            <a:avLst/>
          </a:prstGeom>
        </p:spPr>
        <p:txBody>
          <a:bodyPr vert="horz" lIns="108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-363538">
              <a:lnSpc>
                <a:spcPct val="110000"/>
              </a:lnSpc>
              <a:spcAft>
                <a:spcPts val="1200"/>
              </a:spcAft>
            </a:pPr>
            <a:r>
              <a:rPr lang="en-US" sz="3200" b="1" dirty="0">
                <a:latin typeface="News Gothic MT"/>
                <a:cs typeface="News Gothic MT"/>
              </a:rPr>
              <a:t>The dynamics of preferential host switching: host phylogeny as a key predictor of parasite distribution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20C83A-9C03-7849-B3F3-6A62180E8512}"/>
              </a:ext>
            </a:extLst>
          </p:cNvPr>
          <p:cNvSpPr txBox="1">
            <a:spLocks/>
          </p:cNvSpPr>
          <p:nvPr/>
        </p:nvSpPr>
        <p:spPr>
          <a:xfrm>
            <a:off x="1922584" y="3362989"/>
            <a:ext cx="5322277" cy="1458230"/>
          </a:xfrm>
          <a:prstGeom prst="rect">
            <a:avLst/>
          </a:prstGeom>
        </p:spPr>
        <p:txBody>
          <a:bodyPr vert="horz" lIns="108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-363538"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News Gothic MT"/>
                <a:cs typeface="News Gothic MT"/>
              </a:rPr>
              <a:t>Jan </a:t>
            </a:r>
            <a:r>
              <a:rPr lang="en-US" sz="2400" dirty="0" err="1">
                <a:latin typeface="News Gothic MT"/>
                <a:cs typeface="News Gothic MT"/>
              </a:rPr>
              <a:t>Engelstädter</a:t>
            </a:r>
            <a:r>
              <a:rPr lang="en-US" sz="2400" dirty="0">
                <a:latin typeface="News Gothic MT"/>
                <a:cs typeface="News Gothic MT"/>
              </a:rPr>
              <a:t> &amp; Nicole Fortuna</a:t>
            </a:r>
          </a:p>
        </p:txBody>
      </p:sp>
    </p:spTree>
    <p:extLst>
      <p:ext uri="{BB962C8B-B14F-4D97-AF65-F5344CB8AC3E}">
        <p14:creationId xmlns:p14="http://schemas.microsoft.com/office/powerpoint/2010/main" val="411782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-57944"/>
            <a:ext cx="9144001" cy="89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News Gothic MT"/>
                <a:cs typeface="News Gothic MT"/>
              </a:rPr>
              <a:t>Host tree #1: high parasite frequencies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8948F-990D-464B-8B42-EAE7BEF2F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7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57944"/>
            <a:ext cx="9144001" cy="89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News Gothic MT"/>
                <a:cs typeface="News Gothic MT"/>
              </a:rPr>
              <a:t>Host tree #5: low parasite frequencies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95555-31FC-4C44-8DE8-0C03BC19A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0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57944"/>
            <a:ext cx="9144001" cy="89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News Gothic MT"/>
                <a:cs typeface="News Gothic MT"/>
              </a:rPr>
              <a:t>Host tree #25: highly variable parasite frequencies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EB5E4-9F60-E248-BCCC-F50335205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45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57944"/>
            <a:ext cx="9144001" cy="89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News Gothic MT"/>
                <a:cs typeface="News Gothic MT"/>
              </a:rPr>
              <a:t>Host tree #25: highly variable parasite frequencies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1577D-75E7-0B40-BCA8-A881B69D2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74" y="21150"/>
            <a:ext cx="8766628" cy="1148764"/>
          </a:xfrm>
        </p:spPr>
        <p:txBody>
          <a:bodyPr>
            <a:noAutofit/>
          </a:bodyPr>
          <a:lstStyle/>
          <a:p>
            <a:pPr marL="266700" indent="-266700" defTabSz="-363538">
              <a:lnSpc>
                <a:spcPct val="110000"/>
              </a:lnSpc>
              <a:spcAft>
                <a:spcPts val="1200"/>
              </a:spcAft>
            </a:pPr>
            <a:r>
              <a:rPr lang="en-US" sz="3600" b="1" dirty="0">
                <a:latin typeface="News Gothic MT"/>
                <a:cs typeface="News Gothic MT"/>
              </a:rPr>
              <a:t>Host trees with few large clades promote parasite spread</a:t>
            </a:r>
            <a:endParaRPr lang="en-US" sz="3000" b="1" dirty="0">
              <a:latin typeface="News Gothic MT"/>
              <a:cs typeface="News Gothic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375" y="5340266"/>
            <a:ext cx="1323338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  <a:buSzPct val="100000"/>
            </a:pPr>
            <a:r>
              <a:rPr lang="en-AU" dirty="0">
                <a:latin typeface="News Gothic MT"/>
                <a:ea typeface="ＭＳ Ｐゴシック" charset="0"/>
                <a:cs typeface="News Gothic MT"/>
                <a:sym typeface="Wingdings"/>
              </a:rPr>
              <a:t>few large </a:t>
            </a:r>
            <a:br>
              <a:rPr lang="en-AU" dirty="0">
                <a:latin typeface="News Gothic MT"/>
                <a:ea typeface="ＭＳ Ｐゴシック" charset="0"/>
                <a:cs typeface="News Gothic MT"/>
                <a:sym typeface="Wingdings"/>
              </a:rPr>
            </a:br>
            <a:r>
              <a:rPr lang="en-AU" dirty="0">
                <a:latin typeface="News Gothic MT"/>
                <a:ea typeface="ＭＳ Ｐゴシック" charset="0"/>
                <a:cs typeface="News Gothic MT"/>
                <a:sym typeface="Wingdings"/>
              </a:rPr>
              <a:t>clades</a:t>
            </a:r>
            <a:endParaRPr lang="en-AU" dirty="0">
              <a:solidFill>
                <a:schemeClr val="tx1"/>
              </a:solidFill>
              <a:latin typeface="News Gothic MT"/>
              <a:ea typeface="ＭＳ Ｐゴシック" charset="0"/>
              <a:cs typeface="News Gothic MT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37" y="1586275"/>
            <a:ext cx="467585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200" lvl="1" algn="l">
              <a:lnSpc>
                <a:spcPct val="120000"/>
              </a:lnSpc>
              <a:spcBef>
                <a:spcPts val="1100"/>
              </a:spcBef>
              <a:buSzPct val="100000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  <a:sym typeface="Wingdings"/>
              </a:rPr>
              <a:t>Phylogenetic distance effect:</a:t>
            </a:r>
            <a:endParaRPr lang="en-AU" sz="2000" dirty="0">
              <a:solidFill>
                <a:schemeClr val="tx1"/>
              </a:solidFill>
              <a:latin typeface="News Gothic MT"/>
              <a:ea typeface="ＭＳ Ｐゴシック" charset="0"/>
              <a:cs typeface="News Gothic MT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8312" y="1601216"/>
            <a:ext cx="467585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200" lvl="1" algn="l">
              <a:lnSpc>
                <a:spcPct val="120000"/>
              </a:lnSpc>
              <a:spcBef>
                <a:spcPts val="1100"/>
              </a:spcBef>
              <a:buSzPct val="100000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  <a:sym typeface="Wingdings"/>
              </a:rPr>
              <a:t>No phylogenetic distance effect:</a:t>
            </a:r>
            <a:endParaRPr lang="en-AU" sz="2000" dirty="0">
              <a:solidFill>
                <a:schemeClr val="tx1"/>
              </a:solidFill>
              <a:latin typeface="News Gothic MT"/>
              <a:ea typeface="ＭＳ Ｐゴシック" charset="0"/>
              <a:cs typeface="News Gothic MT"/>
              <a:sym typeface="Wingding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9306" y="5354696"/>
            <a:ext cx="1579982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  <a:buSzPct val="100000"/>
            </a:pPr>
            <a:r>
              <a:rPr lang="en-AU" dirty="0">
                <a:latin typeface="News Gothic MT"/>
                <a:ea typeface="ＭＳ Ｐゴシック" charset="0"/>
                <a:cs typeface="News Gothic MT"/>
                <a:sym typeface="Wingdings"/>
              </a:rPr>
              <a:t>many small</a:t>
            </a:r>
            <a:br>
              <a:rPr lang="en-AU" dirty="0">
                <a:latin typeface="News Gothic MT"/>
                <a:ea typeface="ＭＳ Ｐゴシック" charset="0"/>
                <a:cs typeface="News Gothic MT"/>
                <a:sym typeface="Wingdings"/>
              </a:rPr>
            </a:br>
            <a:r>
              <a:rPr lang="en-AU" dirty="0">
                <a:latin typeface="News Gothic MT"/>
                <a:ea typeface="ＭＳ Ｐゴシック" charset="0"/>
                <a:cs typeface="News Gothic MT"/>
                <a:sym typeface="Wingdings"/>
              </a:rPr>
              <a:t>clades</a:t>
            </a:r>
            <a:endParaRPr lang="en-AU" dirty="0">
              <a:solidFill>
                <a:schemeClr val="tx1"/>
              </a:solidFill>
              <a:latin typeface="News Gothic MT"/>
              <a:ea typeface="ＭＳ Ｐゴシック" charset="0"/>
              <a:cs typeface="News Gothic MT"/>
              <a:sym typeface="Wingdings"/>
            </a:endParaRPr>
          </a:p>
        </p:txBody>
      </p:sp>
      <p:cxnSp>
        <p:nvCxnSpPr>
          <p:cNvPr id="10" name="Straight Arrow Connector 9"/>
          <p:cNvCxnSpPr>
            <a:stCxn id="4" idx="0"/>
          </p:cNvCxnSpPr>
          <p:nvPr/>
        </p:nvCxnSpPr>
        <p:spPr>
          <a:xfrm flipV="1">
            <a:off x="868044" y="4819720"/>
            <a:ext cx="69987" cy="520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3679968" y="4809811"/>
            <a:ext cx="299329" cy="5448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1EDF46D-8C08-1F43-918E-7F5E3F61D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7132"/>
          <a:stretch/>
        </p:blipFill>
        <p:spPr>
          <a:xfrm>
            <a:off x="150427" y="1918530"/>
            <a:ext cx="3960000" cy="3173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6FDE41-6F92-DA46-9DBB-BC24F5B0A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9" r="50000"/>
          <a:stretch/>
        </p:blipFill>
        <p:spPr>
          <a:xfrm>
            <a:off x="4828044" y="2040899"/>
            <a:ext cx="3960000" cy="28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9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50"/>
            <a:ext cx="9144000" cy="1148764"/>
          </a:xfrm>
        </p:spPr>
        <p:txBody>
          <a:bodyPr>
            <a:noAutofit/>
          </a:bodyPr>
          <a:lstStyle/>
          <a:p>
            <a:pPr marL="266700" indent="-266700" defTabSz="-363538">
              <a:lnSpc>
                <a:spcPct val="110000"/>
              </a:lnSpc>
              <a:spcAft>
                <a:spcPts val="1200"/>
              </a:spcAft>
            </a:pPr>
            <a:r>
              <a:rPr lang="en-US" sz="3600" b="1" dirty="0">
                <a:latin typeface="News Gothic MT"/>
                <a:cs typeface="News Gothic MT"/>
              </a:rPr>
              <a:t>Large host clades have a higher parasite prevalence than small clades</a:t>
            </a:r>
            <a:endParaRPr lang="en-US" sz="3000" b="1" dirty="0">
              <a:latin typeface="News Gothic MT"/>
              <a:cs typeface="News Gothic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37" y="1586275"/>
            <a:ext cx="467585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200" lvl="1" algn="l">
              <a:lnSpc>
                <a:spcPct val="120000"/>
              </a:lnSpc>
              <a:spcBef>
                <a:spcPts val="1100"/>
              </a:spcBef>
              <a:buSzPct val="100000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  <a:sym typeface="Wingdings"/>
              </a:rPr>
              <a:t>Phylogenetic distance effect:</a:t>
            </a:r>
            <a:endParaRPr lang="en-AU" sz="2000" dirty="0">
              <a:solidFill>
                <a:schemeClr val="tx1"/>
              </a:solidFill>
              <a:latin typeface="News Gothic MT"/>
              <a:ea typeface="ＭＳ Ｐゴシック" charset="0"/>
              <a:cs typeface="News Gothic MT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5204" y="1601216"/>
            <a:ext cx="467585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200" lvl="1" algn="l">
              <a:lnSpc>
                <a:spcPct val="120000"/>
              </a:lnSpc>
              <a:spcBef>
                <a:spcPts val="1100"/>
              </a:spcBef>
              <a:buSzPct val="100000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  <a:sym typeface="Wingdings"/>
              </a:rPr>
              <a:t>No phylogenetic distance effect:</a:t>
            </a:r>
            <a:endParaRPr lang="en-AU" sz="2000" dirty="0">
              <a:solidFill>
                <a:schemeClr val="tx1"/>
              </a:solidFill>
              <a:latin typeface="News Gothic MT"/>
              <a:ea typeface="ＭＳ Ｐゴシック" charset="0"/>
              <a:cs typeface="News Gothic MT"/>
              <a:sym typeface="Wingding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42D0B-9E2C-144B-9364-17CF583A9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1" b="49754"/>
          <a:stretch/>
        </p:blipFill>
        <p:spPr>
          <a:xfrm>
            <a:off x="93437" y="1908729"/>
            <a:ext cx="3960000" cy="3038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1DA8FA-E9B4-B148-B869-7E8EB6E6C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r="50371"/>
          <a:stretch/>
        </p:blipFill>
        <p:spPr>
          <a:xfrm>
            <a:off x="4958859" y="2090873"/>
            <a:ext cx="3960000" cy="2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7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50"/>
            <a:ext cx="9144000" cy="800615"/>
          </a:xfrm>
        </p:spPr>
        <p:txBody>
          <a:bodyPr>
            <a:noAutofit/>
          </a:bodyPr>
          <a:lstStyle/>
          <a:p>
            <a:pPr marL="266700" indent="-266700" defTabSz="-363538">
              <a:lnSpc>
                <a:spcPct val="110000"/>
              </a:lnSpc>
              <a:spcAft>
                <a:spcPts val="1200"/>
              </a:spcAft>
            </a:pPr>
            <a:r>
              <a:rPr lang="en-US" sz="3000" b="1" dirty="0">
                <a:latin typeface="News Gothic MT"/>
                <a:cs typeface="News Gothic MT"/>
              </a:rPr>
              <a:t>Host species turnover promotes parasite spread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1" y="821102"/>
            <a:ext cx="467585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200" lvl="1" algn="l">
              <a:lnSpc>
                <a:spcPct val="120000"/>
              </a:lnSpc>
              <a:spcBef>
                <a:spcPts val="1100"/>
              </a:spcBef>
              <a:buSzPct val="100000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  <a:sym typeface="Wingdings"/>
              </a:rPr>
              <a:t>Phylogenetic distance effect:</a:t>
            </a:r>
            <a:endParaRPr lang="en-AU" sz="2000" dirty="0">
              <a:solidFill>
                <a:schemeClr val="tx1"/>
              </a:solidFill>
              <a:latin typeface="News Gothic MT"/>
              <a:ea typeface="ＭＳ Ｐゴシック" charset="0"/>
              <a:cs typeface="News Gothic MT"/>
              <a:sym typeface="Wingdings"/>
            </a:endParaRPr>
          </a:p>
        </p:txBody>
      </p:sp>
      <p:pic>
        <p:nvPicPr>
          <p:cNvPr id="4" name="Picture 3" descr="exampl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" y="4101435"/>
            <a:ext cx="3780000" cy="2520000"/>
          </a:xfrm>
          <a:prstGeom prst="rect">
            <a:avLst/>
          </a:prstGeom>
        </p:spPr>
      </p:pic>
      <p:pic>
        <p:nvPicPr>
          <p:cNvPr id="5" name="Picture 4" descr="example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1" y="4101435"/>
            <a:ext cx="3780000" cy="2520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789815" y="3465235"/>
            <a:ext cx="234657" cy="63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46471" y="3465235"/>
            <a:ext cx="534756" cy="63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8600B4D-86EE-FD46-A606-2F00E9773A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50557"/>
          <a:stretch/>
        </p:blipFill>
        <p:spPr>
          <a:xfrm>
            <a:off x="492368" y="1272510"/>
            <a:ext cx="8100000" cy="24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50"/>
            <a:ext cx="9144000" cy="800615"/>
          </a:xfrm>
        </p:spPr>
        <p:txBody>
          <a:bodyPr>
            <a:noAutofit/>
          </a:bodyPr>
          <a:lstStyle/>
          <a:p>
            <a:pPr marL="266700" indent="-266700" defTabSz="-363538">
              <a:lnSpc>
                <a:spcPct val="110000"/>
              </a:lnSpc>
              <a:spcAft>
                <a:spcPts val="1200"/>
              </a:spcAft>
            </a:pPr>
            <a:r>
              <a:rPr lang="en-US" sz="3000" b="1" dirty="0">
                <a:latin typeface="News Gothic MT"/>
                <a:cs typeface="News Gothic MT"/>
              </a:rPr>
              <a:t>Host species turnover promotes parasite spread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1" y="821102"/>
            <a:ext cx="467585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200" lvl="1" algn="l">
              <a:lnSpc>
                <a:spcPct val="120000"/>
              </a:lnSpc>
              <a:spcBef>
                <a:spcPts val="1100"/>
              </a:spcBef>
              <a:buSzPct val="100000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  <a:sym typeface="Wingdings"/>
              </a:rPr>
              <a:t>Phylogenetic distance effect:</a:t>
            </a:r>
            <a:endParaRPr lang="en-AU" sz="2000" dirty="0">
              <a:solidFill>
                <a:schemeClr val="tx1"/>
              </a:solidFill>
              <a:latin typeface="News Gothic MT"/>
              <a:ea typeface="ＭＳ Ｐゴシック" charset="0"/>
              <a:cs typeface="News Gothic MT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0" y="3782628"/>
            <a:ext cx="467585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200" lvl="1" algn="l">
              <a:lnSpc>
                <a:spcPct val="120000"/>
              </a:lnSpc>
              <a:spcBef>
                <a:spcPts val="1100"/>
              </a:spcBef>
              <a:buSzPct val="100000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  <a:sym typeface="Wingdings"/>
              </a:rPr>
              <a:t>No phylogenetic distance effect:</a:t>
            </a:r>
            <a:endParaRPr lang="en-AU" sz="2000" dirty="0">
              <a:solidFill>
                <a:schemeClr val="tx1"/>
              </a:solidFill>
              <a:latin typeface="News Gothic MT"/>
              <a:ea typeface="ＭＳ Ｐゴシック" charset="0"/>
              <a:cs typeface="News Gothic MT"/>
              <a:sym typeface="Wingding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3273F-1AFD-D646-96FF-6338245AB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50557"/>
          <a:stretch/>
        </p:blipFill>
        <p:spPr>
          <a:xfrm>
            <a:off x="492368" y="1272510"/>
            <a:ext cx="8100000" cy="2483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8D001E-7EB1-C844-A751-8FD9ADDAE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7"/>
          <a:stretch/>
        </p:blipFill>
        <p:spPr>
          <a:xfrm>
            <a:off x="492368" y="4265387"/>
            <a:ext cx="8100000" cy="24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0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74" y="293787"/>
            <a:ext cx="8766628" cy="611861"/>
          </a:xfrm>
        </p:spPr>
        <p:txBody>
          <a:bodyPr>
            <a:noAutofit/>
          </a:bodyPr>
          <a:lstStyle/>
          <a:p>
            <a:pPr marL="266700" indent="-266700" defTabSz="-363538">
              <a:lnSpc>
                <a:spcPct val="110000"/>
              </a:lnSpc>
              <a:spcAft>
                <a:spcPts val="1200"/>
              </a:spcAft>
            </a:pPr>
            <a:r>
              <a:rPr lang="en-US" sz="3600" b="1" dirty="0">
                <a:latin typeface="News Gothic MT"/>
                <a:cs typeface="News Gothic MT"/>
              </a:rPr>
              <a:t>Conclusions</a:t>
            </a:r>
            <a:endParaRPr lang="en-US" sz="3000" b="1" dirty="0">
              <a:latin typeface="News Gothic MT"/>
              <a:cs typeface="News Gothic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44" y="5717189"/>
            <a:ext cx="8973002" cy="86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200" lvl="1" algn="ctr">
              <a:lnSpc>
                <a:spcPct val="120000"/>
              </a:lnSpc>
              <a:spcBef>
                <a:spcPts val="1100"/>
              </a:spcBef>
              <a:buSzPct val="100000"/>
            </a:pPr>
            <a:endParaRPr lang="en-AU" dirty="0">
              <a:latin typeface="News Gothic MT" panose="020B0503020103020203" pitchFamily="34" charset="0"/>
              <a:ea typeface="ＭＳ Ｐゴシック" charset="0"/>
              <a:cs typeface="News Gothic MT"/>
              <a:sym typeface="Wingdings"/>
            </a:endParaRPr>
          </a:p>
          <a:p>
            <a:pPr marL="313200" lvl="1" algn="ctr">
              <a:lnSpc>
                <a:spcPct val="120000"/>
              </a:lnSpc>
              <a:spcBef>
                <a:spcPts val="1100"/>
              </a:spcBef>
              <a:buSzPct val="100000"/>
            </a:pPr>
            <a:r>
              <a:rPr lang="en-AU" dirty="0">
                <a:latin typeface="News Gothic MT" panose="020B0503020103020203" pitchFamily="34" charset="0"/>
                <a:ea typeface="ＭＳ Ｐゴシック" charset="0"/>
                <a:cs typeface="News Gothic MT"/>
                <a:sym typeface="Wingdings"/>
              </a:rPr>
              <a:t>R package </a:t>
            </a:r>
            <a:r>
              <a:rPr lang="en-AU" dirty="0" err="1">
                <a:latin typeface="News Gothic MT" panose="020B0503020103020203" pitchFamily="34" charset="0"/>
                <a:ea typeface="ＭＳ Ｐゴシック" charset="0"/>
                <a:cs typeface="News Gothic MT"/>
                <a:sym typeface="Wingdings"/>
              </a:rPr>
              <a:t>cophy</a:t>
            </a:r>
            <a:r>
              <a:rPr lang="en-AU" dirty="0">
                <a:latin typeface="News Gothic MT" panose="020B0503020103020203" pitchFamily="34" charset="0"/>
                <a:ea typeface="ＭＳ Ｐゴシック" charset="0"/>
                <a:cs typeface="News Gothic MT"/>
                <a:sym typeface="Wingdings"/>
              </a:rPr>
              <a:t>: </a:t>
            </a:r>
            <a:r>
              <a:rPr lang="en-US" u="sng" dirty="0">
                <a:latin typeface="News Gothic MT" panose="020B0503020103020203" pitchFamily="34" charset="0"/>
                <a:hlinkClick r:id="rId2"/>
              </a:rPr>
              <a:t>https://github.com/JanEngelstaedter/cophy/</a:t>
            </a:r>
            <a:r>
              <a:rPr lang="en-AU" dirty="0">
                <a:latin typeface="News Gothic MT" panose="020B0503020103020203" pitchFamily="34" charset="0"/>
              </a:rPr>
              <a:t> </a:t>
            </a:r>
            <a:endParaRPr lang="en-AU" dirty="0">
              <a:solidFill>
                <a:schemeClr val="tx1"/>
              </a:solidFill>
              <a:latin typeface="News Gothic MT" panose="020B0503020103020203" pitchFamily="34" charset="0"/>
              <a:ea typeface="ＭＳ Ｐゴシック" charset="0"/>
              <a:cs typeface="News Gothic MT"/>
              <a:sym typeface="Wingding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AAE83-ED0F-6343-B2AF-5FBE5E762D47}"/>
              </a:ext>
            </a:extLst>
          </p:cNvPr>
          <p:cNvSpPr/>
          <p:nvPr/>
        </p:nvSpPr>
        <p:spPr>
          <a:xfrm>
            <a:off x="-23446" y="992364"/>
            <a:ext cx="8973002" cy="427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200" lvl="1" algn="l">
              <a:lnSpc>
                <a:spcPct val="120000"/>
              </a:lnSpc>
              <a:spcBef>
                <a:spcPts val="1100"/>
              </a:spcBef>
              <a:buSzPct val="100000"/>
            </a:pPr>
            <a:r>
              <a:rPr lang="en-AU" sz="2200" dirty="0">
                <a:latin typeface="News Gothic MT"/>
                <a:ea typeface="ＭＳ Ｐゴシック" charset="0"/>
                <a:cs typeface="News Gothic MT"/>
                <a:sym typeface="Wingdings"/>
              </a:rPr>
              <a:t>If host-shift success declines with increasing phylogenetic distance between donor and recipient hosts we expect:</a:t>
            </a:r>
          </a:p>
          <a:p>
            <a:pPr marL="554400" lvl="1" indent="-241200" algn="l">
              <a:lnSpc>
                <a:spcPct val="12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r>
              <a:rPr lang="en-AU" sz="2200" dirty="0">
                <a:latin typeface="News Gothic MT"/>
                <a:ea typeface="ＭＳ Ｐゴシック" charset="0"/>
                <a:cs typeface="News Gothic MT"/>
                <a:sym typeface="Wingdings"/>
              </a:rPr>
              <a:t>Host trees have a big impact on the dynamics, prevalence and distribution of parasites</a:t>
            </a:r>
          </a:p>
          <a:p>
            <a:pPr marL="554400" lvl="1" indent="-241200" algn="l">
              <a:lnSpc>
                <a:spcPct val="12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r>
              <a:rPr lang="en-AU" sz="2200" dirty="0">
                <a:latin typeface="News Gothic MT"/>
                <a:ea typeface="ＭＳ Ｐゴシック" charset="0"/>
                <a:cs typeface="News Gothic MT"/>
                <a:sym typeface="Wingdings"/>
              </a:rPr>
              <a:t>Large clades should have a higher parasite prevalence than small, isolated clades</a:t>
            </a:r>
          </a:p>
          <a:p>
            <a:pPr marL="554400" lvl="1" indent="-241200" algn="l">
              <a:lnSpc>
                <a:spcPct val="12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r>
              <a:rPr lang="en-AU" sz="2200" dirty="0">
                <a:latin typeface="News Gothic MT"/>
                <a:ea typeface="ＭＳ Ｐゴシック" charset="0"/>
                <a:cs typeface="News Gothic MT"/>
                <a:sym typeface="Wingdings"/>
              </a:rPr>
              <a:t>Rapidly evolving host groups (high species turnover) have a higher parasite prevalence than inert ones</a:t>
            </a:r>
          </a:p>
          <a:p>
            <a:pPr marL="554400" lvl="1" indent="-241200" algn="l">
              <a:lnSpc>
                <a:spcPct val="12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endParaRPr lang="en-AU" sz="2200" dirty="0">
              <a:solidFill>
                <a:schemeClr val="tx1"/>
              </a:solidFill>
              <a:latin typeface="News Gothic MT"/>
              <a:ea typeface="ＭＳ Ｐゴシック" charset="0"/>
              <a:cs typeface="News Gothic MT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0642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7877" y="519480"/>
            <a:ext cx="2321272" cy="1458230"/>
          </a:xfrm>
        </p:spPr>
        <p:txBody>
          <a:bodyPr lIns="108000">
            <a:noAutofit/>
          </a:bodyPr>
          <a:lstStyle/>
          <a:p>
            <a:pPr algn="l" defTabSz="-363538">
              <a:lnSpc>
                <a:spcPct val="110000"/>
              </a:lnSpc>
              <a:spcAft>
                <a:spcPts val="1200"/>
              </a:spcAft>
            </a:pPr>
            <a:r>
              <a:rPr lang="en-US" sz="3400" b="1" dirty="0">
                <a:latin typeface="News Gothic MT"/>
                <a:cs typeface="News Gothic MT"/>
              </a:rPr>
              <a:t>Assume: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292" y="4446079"/>
            <a:ext cx="9018441" cy="1672777"/>
          </a:xfrm>
          <a:prstGeom prst="rect">
            <a:avLst/>
          </a:prstGeom>
        </p:spPr>
        <p:txBody>
          <a:bodyPr vert="horz" lIns="108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-363538">
              <a:lnSpc>
                <a:spcPct val="110000"/>
              </a:lnSpc>
              <a:spcAft>
                <a:spcPts val="1200"/>
              </a:spcAft>
            </a:pPr>
            <a:r>
              <a:rPr lang="en-US" sz="3400" b="1" dirty="0">
                <a:latin typeface="News Gothic MT"/>
                <a:cs typeface="News Gothic MT"/>
              </a:rPr>
              <a:t>How does host phylogeny affect host shift dynamics and parasite distributions?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89468" y="798328"/>
            <a:ext cx="4339198" cy="3647751"/>
            <a:chOff x="2536890" y="742623"/>
            <a:chExt cx="4339198" cy="3647751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02149520"/>
                </p:ext>
              </p:extLst>
            </p:nvPr>
          </p:nvGraphicFramePr>
          <p:xfrm>
            <a:off x="2913688" y="1625883"/>
            <a:ext cx="3962400" cy="25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itle 1"/>
            <p:cNvSpPr txBox="1">
              <a:spLocks/>
            </p:cNvSpPr>
            <p:nvPr/>
          </p:nvSpPr>
          <p:spPr>
            <a:xfrm>
              <a:off x="3271811" y="3637739"/>
              <a:ext cx="3406883" cy="752635"/>
            </a:xfrm>
            <a:prstGeom prst="rect">
              <a:avLst/>
            </a:prstGeom>
          </p:spPr>
          <p:txBody>
            <a:bodyPr vert="horz" lIns="10800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-363538">
                <a:lnSpc>
                  <a:spcPct val="110000"/>
                </a:lnSpc>
                <a:spcAft>
                  <a:spcPts val="1200"/>
                </a:spcAft>
              </a:pPr>
              <a:r>
                <a:rPr lang="en-US" sz="2200" dirty="0">
                  <a:latin typeface="News Gothic MT"/>
                  <a:cs typeface="News Gothic MT"/>
                </a:rPr>
                <a:t>Phylogenetic distance</a:t>
              </a:r>
              <a:endParaRPr lang="en-US" sz="2200" b="1" dirty="0">
                <a:latin typeface="News Gothic MT"/>
                <a:cs typeface="News Gothic MT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 rot="16200000">
              <a:off x="1209766" y="2069747"/>
              <a:ext cx="3406883" cy="752635"/>
            </a:xfrm>
            <a:prstGeom prst="rect">
              <a:avLst/>
            </a:prstGeom>
          </p:spPr>
          <p:txBody>
            <a:bodyPr vert="horz" lIns="10800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-363538">
                <a:lnSpc>
                  <a:spcPct val="110000"/>
                </a:lnSpc>
                <a:spcAft>
                  <a:spcPts val="1200"/>
                </a:spcAft>
              </a:pPr>
              <a:r>
                <a:rPr lang="en-US" sz="2200" dirty="0">
                  <a:latin typeface="News Gothic MT"/>
                  <a:cs typeface="News Gothic MT"/>
                </a:rPr>
                <a:t>Host-jump success</a:t>
              </a:r>
              <a:endParaRPr lang="en-US" sz="2200" b="1" dirty="0">
                <a:latin typeface="News Gothic MT"/>
                <a:cs typeface="News Gothic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35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7944"/>
            <a:ext cx="9144001" cy="89944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News Gothic MT"/>
                <a:cs typeface="News Gothic MT"/>
              </a:rPr>
              <a:t>Model for host-parasite co-diversification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96644" y="1560522"/>
            <a:ext cx="4127656" cy="2857794"/>
            <a:chOff x="1997392" y="849048"/>
            <a:chExt cx="4127656" cy="285779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997392" y="1477209"/>
              <a:ext cx="1062975" cy="13806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060367" y="849048"/>
              <a:ext cx="0" cy="1283934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060367" y="849048"/>
              <a:ext cx="3050876" cy="27612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32757" y="2119176"/>
              <a:ext cx="1062975" cy="13806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37146" y="1477209"/>
              <a:ext cx="0" cy="1408188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95732" y="2885397"/>
              <a:ext cx="441756" cy="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095732" y="1504821"/>
              <a:ext cx="1025874" cy="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37488" y="2422908"/>
              <a:ext cx="0" cy="1283934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523683" y="2416005"/>
              <a:ext cx="817076" cy="2070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537488" y="3658523"/>
              <a:ext cx="1573755" cy="13806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340759" y="2070863"/>
              <a:ext cx="0" cy="81454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307972" y="2077770"/>
              <a:ext cx="817076" cy="2070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294167" y="2885397"/>
              <a:ext cx="476268" cy="7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496644" y="1629494"/>
            <a:ext cx="4135605" cy="2036356"/>
            <a:chOff x="1997392" y="918020"/>
            <a:chExt cx="4135605" cy="2036356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997392" y="1546181"/>
              <a:ext cx="1132000" cy="13806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129392" y="918020"/>
              <a:ext cx="0" cy="1283934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101782" y="918078"/>
              <a:ext cx="3009461" cy="30418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1782" y="2201954"/>
              <a:ext cx="39085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831704" y="2484977"/>
              <a:ext cx="578080" cy="1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409784" y="2139835"/>
              <a:ext cx="0" cy="81454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376997" y="2146742"/>
              <a:ext cx="756000" cy="2070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363193" y="2954369"/>
              <a:ext cx="395998" cy="7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831704" y="924936"/>
              <a:ext cx="0" cy="1601460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Subtitle 2"/>
          <p:cNvSpPr>
            <a:spLocks noGrp="1"/>
          </p:cNvSpPr>
          <p:nvPr>
            <p:ph type="subTitle" idx="1"/>
          </p:nvPr>
        </p:nvSpPr>
        <p:spPr>
          <a:xfrm>
            <a:off x="381210" y="3874432"/>
            <a:ext cx="1451490" cy="495357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News Gothic MT"/>
                <a:cs typeface="News Gothic MT"/>
              </a:rPr>
              <a:t>Hosts</a:t>
            </a:r>
          </a:p>
        </p:txBody>
      </p:sp>
      <p:sp>
        <p:nvSpPr>
          <p:cNvPr id="76" name="Subtitle 2"/>
          <p:cNvSpPr txBox="1">
            <a:spLocks/>
          </p:cNvSpPr>
          <p:nvPr/>
        </p:nvSpPr>
        <p:spPr>
          <a:xfrm>
            <a:off x="381209" y="4355983"/>
            <a:ext cx="1741393" cy="495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News Gothic MT"/>
                <a:cs typeface="News Gothic MT"/>
              </a:rPr>
              <a:t>Parasites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565669" y="5253535"/>
            <a:ext cx="4066580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Subtitle 2"/>
          <p:cNvSpPr txBox="1">
            <a:spLocks/>
          </p:cNvSpPr>
          <p:nvPr/>
        </p:nvSpPr>
        <p:spPr>
          <a:xfrm>
            <a:off x="2565669" y="5253535"/>
            <a:ext cx="4066580" cy="495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News Gothic MT"/>
                <a:cs typeface="News Gothic MT"/>
              </a:rPr>
              <a:t>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7908" y="1102057"/>
            <a:ext cx="250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ews Gothic MT"/>
                <a:cs typeface="News Gothic MT"/>
              </a:rPr>
              <a:t>speciation (</a:t>
            </a:r>
            <a:r>
              <a:rPr lang="en-US" dirty="0">
                <a:latin typeface="Symbol" charset="2"/>
                <a:cs typeface="Symbol" charset="2"/>
              </a:rPr>
              <a:t>l(1-</a:t>
            </a:r>
            <a:r>
              <a:rPr lang="en-US" i="1" dirty="0">
                <a:latin typeface="Symbol" charset="2"/>
                <a:cs typeface="Symbol" charset="2"/>
              </a:rPr>
              <a:t>N</a:t>
            </a:r>
            <a:r>
              <a:rPr lang="en-US" dirty="0">
                <a:latin typeface="Symbol" charset="2"/>
                <a:cs typeface="Symbol" charset="2"/>
              </a:rPr>
              <a:t>/</a:t>
            </a:r>
            <a:r>
              <a:rPr lang="en-US" i="1" dirty="0">
                <a:latin typeface="Symbol" charset="2"/>
                <a:cs typeface="Symbol" charset="2"/>
              </a:rPr>
              <a:t>K</a:t>
            </a:r>
            <a:r>
              <a:rPr lang="en-US" dirty="0">
                <a:latin typeface="Symbol" charset="2"/>
                <a:cs typeface="Symbol" charset="2"/>
              </a:rPr>
              <a:t>)</a:t>
            </a:r>
            <a:r>
              <a:rPr lang="en-US" dirty="0">
                <a:latin typeface="News Gothic MT"/>
                <a:cs typeface="News Gothic MT"/>
              </a:rPr>
              <a:t>)</a:t>
            </a: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739896" y="1471389"/>
            <a:ext cx="739076" cy="60484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52511" y="1832343"/>
            <a:ext cx="199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ews Gothic MT"/>
                <a:cs typeface="News Gothic MT"/>
              </a:rPr>
              <a:t>extinction (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-25000" dirty="0" err="1">
                <a:latin typeface="News Gothic MT"/>
                <a:cs typeface="News Gothic MT"/>
              </a:rPr>
              <a:t>H</a:t>
            </a:r>
            <a:r>
              <a:rPr lang="en-US" dirty="0">
                <a:latin typeface="News Gothic MT"/>
                <a:cs typeface="News Gothic MT"/>
              </a:rPr>
              <a:t>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5699351" y="2060555"/>
            <a:ext cx="817076" cy="14006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680272" y="2349862"/>
            <a:ext cx="6940972" cy="2420827"/>
            <a:chOff x="1650390" y="2798092"/>
            <a:chExt cx="6940972" cy="2420827"/>
          </a:xfrm>
        </p:grpSpPr>
        <p:sp>
          <p:nvSpPr>
            <p:cNvPr id="42" name="TextBox 41"/>
            <p:cNvSpPr txBox="1"/>
            <p:nvPr/>
          </p:nvSpPr>
          <p:spPr>
            <a:xfrm>
              <a:off x="1650390" y="3724130"/>
              <a:ext cx="1991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32922"/>
                  </a:solidFill>
                  <a:latin typeface="News Gothic MT"/>
                  <a:cs typeface="News Gothic MT"/>
                </a:rPr>
                <a:t>co-speciation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>
            <a:xfrm flipV="1">
              <a:off x="2645922" y="2798092"/>
              <a:ext cx="793493" cy="926038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449090" y="3396624"/>
              <a:ext cx="546418" cy="142160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481552" y="4849587"/>
              <a:ext cx="1991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32922"/>
                  </a:solidFill>
                  <a:latin typeface="News Gothic MT"/>
                  <a:cs typeface="News Gothic MT"/>
                </a:rPr>
                <a:t>extinction (</a:t>
              </a:r>
              <a:r>
                <a:rPr lang="en-US" dirty="0" err="1">
                  <a:solidFill>
                    <a:srgbClr val="E32922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baseline="-25000" dirty="0" err="1">
                  <a:solidFill>
                    <a:srgbClr val="E32922"/>
                  </a:solidFill>
                  <a:latin typeface="News Gothic MT"/>
                  <a:cs typeface="News Gothic MT"/>
                </a:rPr>
                <a:t>P</a:t>
              </a:r>
              <a:r>
                <a:rPr lang="en-US" dirty="0">
                  <a:solidFill>
                    <a:srgbClr val="E32922"/>
                  </a:solidFill>
                  <a:latin typeface="News Gothic MT"/>
                  <a:cs typeface="News Gothic MT"/>
                </a:rPr>
                <a:t>)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5301074" y="3724131"/>
              <a:ext cx="123399" cy="59853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154638" y="4291302"/>
              <a:ext cx="3436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32922"/>
                  </a:solidFill>
                  <a:latin typeface="News Gothic MT"/>
                  <a:cs typeface="News Gothic MT"/>
                </a:rPr>
                <a:t>host switching ( </a:t>
              </a:r>
              <a:r>
                <a:rPr lang="en-US" dirty="0">
                  <a:solidFill>
                    <a:srgbClr val="E32922"/>
                  </a:solidFill>
                  <a:latin typeface="Symbol" charset="2"/>
                  <a:cs typeface="Symbol" charset="2"/>
                </a:rPr>
                <a:t>b </a:t>
              </a:r>
              <a:r>
                <a:rPr lang="en-US" dirty="0" err="1">
                  <a:solidFill>
                    <a:srgbClr val="E32922"/>
                  </a:solidFill>
                  <a:latin typeface="News Gothic MT"/>
                  <a:cs typeface="News Gothic MT"/>
                </a:rPr>
                <a:t>exp</a:t>
              </a:r>
              <a:r>
                <a:rPr lang="en-US" dirty="0">
                  <a:solidFill>
                    <a:srgbClr val="E32922"/>
                  </a:solidFill>
                  <a:latin typeface="News Gothic MT"/>
                  <a:cs typeface="News Gothic MT"/>
                </a:rPr>
                <a:t>(-</a:t>
              </a:r>
              <a:r>
                <a:rPr lang="en-US" dirty="0" err="1">
                  <a:solidFill>
                    <a:srgbClr val="E32922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i="1" dirty="0" err="1">
                  <a:solidFill>
                    <a:srgbClr val="E32922"/>
                  </a:solidFill>
                  <a:latin typeface="News Gothic MT"/>
                  <a:cs typeface="News Gothic MT"/>
                </a:rPr>
                <a:t>D</a:t>
              </a:r>
              <a:r>
                <a:rPr lang="en-US" i="1" baseline="-25000" dirty="0" err="1">
                  <a:solidFill>
                    <a:srgbClr val="E32922"/>
                  </a:solidFill>
                  <a:latin typeface="News Gothic MT"/>
                  <a:cs typeface="News Gothic MT"/>
                </a:rPr>
                <a:t>ij</a:t>
              </a:r>
              <a:r>
                <a:rPr lang="en-US" dirty="0">
                  <a:solidFill>
                    <a:srgbClr val="E32922"/>
                  </a:solidFill>
                  <a:latin typeface="News Gothic MT"/>
                  <a:cs typeface="News Gothic MT"/>
                </a:rPr>
                <a:t>) 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49787" y="6203136"/>
            <a:ext cx="607284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4400" lvl="1" indent="-241200">
              <a:lnSpc>
                <a:spcPct val="11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</a:rPr>
              <a:t>Simulations implemented in R</a:t>
            </a:r>
          </a:p>
        </p:txBody>
      </p:sp>
    </p:spTree>
    <p:extLst>
      <p:ext uri="{BB962C8B-B14F-4D97-AF65-F5344CB8AC3E}">
        <p14:creationId xmlns:p14="http://schemas.microsoft.com/office/powerpoint/2010/main" val="3249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7944"/>
            <a:ext cx="9144001" cy="89944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News Gothic MT"/>
                <a:cs typeface="News Gothic MT"/>
              </a:rPr>
              <a:t>Example: no host-switching</a:t>
            </a:r>
          </a:p>
        </p:txBody>
      </p:sp>
      <p:pic>
        <p:nvPicPr>
          <p:cNvPr id="3" name="Picture 2" descr="exampl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81" y="682070"/>
            <a:ext cx="9177536" cy="61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5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7944"/>
            <a:ext cx="9144001" cy="89944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News Gothic MT"/>
                <a:cs typeface="News Gothic MT"/>
              </a:rPr>
              <a:t>Example: no phylogenetic distance effect</a:t>
            </a:r>
          </a:p>
        </p:txBody>
      </p:sp>
      <p:pic>
        <p:nvPicPr>
          <p:cNvPr id="3" name="Picture 2" descr="exampl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60" y="665850"/>
            <a:ext cx="918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2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7944"/>
            <a:ext cx="9144001" cy="89944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News Gothic MT"/>
                <a:cs typeface="News Gothic MT"/>
              </a:rPr>
              <a:t>Example: weak phylogenetic distance effect</a:t>
            </a:r>
          </a:p>
        </p:txBody>
      </p:sp>
      <p:pic>
        <p:nvPicPr>
          <p:cNvPr id="3" name="Picture 2" descr="exampl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25" y="653217"/>
            <a:ext cx="9184784" cy="61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7944"/>
            <a:ext cx="9144001" cy="89944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News Gothic MT"/>
                <a:cs typeface="News Gothic MT"/>
              </a:rPr>
              <a:t>Example: strong phylogenetic distance effect</a:t>
            </a:r>
          </a:p>
        </p:txBody>
      </p:sp>
      <p:pic>
        <p:nvPicPr>
          <p:cNvPr id="3" name="Picture 2" descr="example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26" y="651420"/>
            <a:ext cx="918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57944"/>
            <a:ext cx="9144001" cy="89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News Gothic MT"/>
                <a:cs typeface="News Gothic MT"/>
              </a:rPr>
              <a:t>“Experimental design”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3595" y="1135948"/>
            <a:ext cx="8811876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4400" lvl="1" indent="-241200" algn="l">
              <a:lnSpc>
                <a:spcPct val="11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</a:rPr>
              <a:t>100 host trees</a:t>
            </a:r>
          </a:p>
          <a:p>
            <a:pPr marL="1011600" lvl="2" indent="-241200">
              <a:lnSpc>
                <a:spcPct val="11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News Gothic MT"/>
                <a:ea typeface="ＭＳ Ｐゴシック" charset="0"/>
                <a:cs typeface="News Gothic MT"/>
              </a:rPr>
              <a:t>Simulated under birth-death process with carrying capacity</a:t>
            </a:r>
          </a:p>
          <a:p>
            <a:pPr marL="554400" lvl="1" indent="-241200">
              <a:lnSpc>
                <a:spcPct val="11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</a:rPr>
              <a:t>For each host tree:</a:t>
            </a:r>
          </a:p>
          <a:p>
            <a:pPr marL="1011600" lvl="2" indent="-241200">
              <a:lnSpc>
                <a:spcPct val="11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News Gothic MT"/>
                <a:ea typeface="ＭＳ Ｐゴシック" charset="0"/>
                <a:cs typeface="News Gothic MT"/>
              </a:rPr>
              <a:t>10 initial branches chosen randomly</a:t>
            </a:r>
          </a:p>
          <a:p>
            <a:pPr marL="1011600" lvl="2" indent="-241200">
              <a:lnSpc>
                <a:spcPct val="11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r>
              <a:rPr lang="en-AU" sz="2000" dirty="0">
                <a:latin typeface="News Gothic MT"/>
                <a:ea typeface="ＭＳ Ｐゴシック" charset="0"/>
                <a:cs typeface="News Gothic MT"/>
              </a:rPr>
              <a:t>10 simulations of parasite spread for each initial branch</a:t>
            </a:r>
          </a:p>
          <a:p>
            <a:pPr marL="554400" lvl="1" indent="-241200">
              <a:lnSpc>
                <a:spcPct val="110000"/>
              </a:lnSpc>
              <a:spcBef>
                <a:spcPts val="1100"/>
              </a:spcBef>
              <a:buSzPct val="100000"/>
              <a:buFont typeface="Wingdings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News Gothic MT"/>
                <a:ea typeface="ＭＳ Ｐゴシック" charset="0"/>
                <a:cs typeface="News Gothic MT"/>
              </a:rPr>
              <a:t>Host tree infected with single parasite lineage:</a:t>
            </a:r>
          </a:p>
        </p:txBody>
      </p:sp>
      <p:pic>
        <p:nvPicPr>
          <p:cNvPr id="13" name="Picture 12" descr="ExpA1 Htree1 Ptree85 branchesThrough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6" y="3567571"/>
            <a:ext cx="7315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6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3ABRaw.pdf">
            <a:extLst>
              <a:ext uri="{FF2B5EF4-FFF2-40B4-BE49-F238E27FC236}">
                <a16:creationId xmlns:a16="http://schemas.microsoft.com/office/drawing/2014/main" id="{2037B10D-8C5F-E64D-A063-58215EF0C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b="50272"/>
          <a:stretch/>
        </p:blipFill>
        <p:spPr>
          <a:xfrm>
            <a:off x="491394" y="1255094"/>
            <a:ext cx="8287849" cy="2556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57944"/>
            <a:ext cx="9144001" cy="89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News Gothic MT"/>
                <a:cs typeface="News Gothic MT"/>
              </a:rPr>
              <a:t>Host tree determines parasite prevalence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980" y="810597"/>
            <a:ext cx="837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ews Gothic MT"/>
                <a:cs typeface="News Gothic MT"/>
              </a:rPr>
              <a:t>With phylogenetic distance effect:</a:t>
            </a:r>
            <a:endParaRPr lang="en-US" dirty="0">
              <a:latin typeface="News Gothic MT"/>
              <a:cs typeface="News Gothic M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93444" y="1470487"/>
            <a:ext cx="7493553" cy="1940305"/>
            <a:chOff x="1024468" y="2279626"/>
            <a:chExt cx="7821240" cy="1940305"/>
          </a:xfrm>
        </p:grpSpPr>
        <p:sp>
          <p:nvSpPr>
            <p:cNvPr id="5" name="Oval 4"/>
            <p:cNvSpPr/>
            <p:nvPr/>
          </p:nvSpPr>
          <p:spPr>
            <a:xfrm>
              <a:off x="1024468" y="2279626"/>
              <a:ext cx="382514" cy="8108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73653" y="3267945"/>
              <a:ext cx="382514" cy="8108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463194" y="2294925"/>
              <a:ext cx="382514" cy="19250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9504" y="3896521"/>
            <a:ext cx="837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ews Gothic MT"/>
                <a:cs typeface="News Gothic MT"/>
              </a:rPr>
              <a:t>Without phylogenetic distance effect:</a:t>
            </a:r>
            <a:endParaRPr lang="en-US" dirty="0">
              <a:latin typeface="News Gothic MT"/>
              <a:cs typeface="News Gothic MT"/>
            </a:endParaRPr>
          </a:p>
        </p:txBody>
      </p:sp>
      <p:pic>
        <p:nvPicPr>
          <p:cNvPr id="14" name="Picture 13" descr="Figure3ABRaw.pdf">
            <a:extLst>
              <a:ext uri="{FF2B5EF4-FFF2-40B4-BE49-F238E27FC236}">
                <a16:creationId xmlns:a16="http://schemas.microsoft.com/office/drawing/2014/main" id="{E9D73E9A-972F-0C4E-89F7-1BD28824E1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18"/>
          <a:stretch/>
        </p:blipFill>
        <p:spPr>
          <a:xfrm>
            <a:off x="503437" y="4302422"/>
            <a:ext cx="8286896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8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14156</TotalTime>
  <Words>334</Words>
  <Application>Microsoft Macintosh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News Gothic MT</vt:lpstr>
      <vt:lpstr>Symbol</vt:lpstr>
      <vt:lpstr>Wingdings</vt:lpstr>
      <vt:lpstr>Office Theme</vt:lpstr>
      <vt:lpstr>Journal Club Slides</vt:lpstr>
      <vt:lpstr>Assume:</vt:lpstr>
      <vt:lpstr>Model for host-parasite co-diversification</vt:lpstr>
      <vt:lpstr>Example: no host-switching</vt:lpstr>
      <vt:lpstr>Example: no phylogenetic distance effect</vt:lpstr>
      <vt:lpstr>Example: weak phylogenetic distance effect</vt:lpstr>
      <vt:lpstr>Example: strong phylogenetic distance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Host trees with few large clades promote parasite spread</vt:lpstr>
      <vt:lpstr>Large host clades have a higher parasite prevalence than small clades</vt:lpstr>
      <vt:lpstr>Host species turnover promotes parasite spread</vt:lpstr>
      <vt:lpstr>Host species turnover promotes parasite spread</vt:lpstr>
      <vt:lpstr>Conclusions</vt:lpstr>
    </vt:vector>
  </TitlesOfParts>
  <Company>The University of Queensland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shuffle genes? The Evolution of natural transformation and integrons in bacteria</dc:title>
  <dc:creator>Jan Engelstaedter</dc:creator>
  <cp:lastModifiedBy>Jan Engelstaedter</cp:lastModifiedBy>
  <cp:revision>223</cp:revision>
  <dcterms:created xsi:type="dcterms:W3CDTF">2016-09-02T08:14:03Z</dcterms:created>
  <dcterms:modified xsi:type="dcterms:W3CDTF">2019-02-24T11:12:56Z</dcterms:modified>
</cp:coreProperties>
</file>