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8"/>
  </p:notesMasterIdLst>
  <p:sldIdLst>
    <p:sldId id="256" r:id="rId2"/>
    <p:sldId id="257" r:id="rId3"/>
    <p:sldId id="286" r:id="rId4"/>
    <p:sldId id="276" r:id="rId5"/>
    <p:sldId id="275" r:id="rId6"/>
    <p:sldId id="278" r:id="rId7"/>
    <p:sldId id="258" r:id="rId8"/>
    <p:sldId id="259" r:id="rId9"/>
    <p:sldId id="274" r:id="rId10"/>
    <p:sldId id="260" r:id="rId11"/>
    <p:sldId id="261" r:id="rId12"/>
    <p:sldId id="262" r:id="rId13"/>
    <p:sldId id="263" r:id="rId14"/>
    <p:sldId id="264" r:id="rId15"/>
    <p:sldId id="265" r:id="rId16"/>
    <p:sldId id="267" r:id="rId17"/>
    <p:sldId id="266" r:id="rId18"/>
    <p:sldId id="273" r:id="rId19"/>
    <p:sldId id="268" r:id="rId20"/>
    <p:sldId id="269" r:id="rId21"/>
    <p:sldId id="270" r:id="rId22"/>
    <p:sldId id="271" r:id="rId23"/>
    <p:sldId id="281" r:id="rId24"/>
    <p:sldId id="284" r:id="rId25"/>
    <p:sldId id="285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7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gulli3\Desktop\Data%20Analyses\Filaments\Diversity\filament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rdan\Downloads\settlingresults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gulli3\Desktop\Data%20Analyses\Filaments\survival%20after%20settling\allresult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gulli3\Desktop\Data%20Analyses\Filaments\survival%20after%20settling\allresult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gulli3\Desktop\Data%20Analyses\Filaments\percent%20multis%20in%20a%20hetero%20filament\allresult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ordan\Desktop\allresults%20(3)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65160085513531"/>
          <c:y val="4.4540659165165093E-2"/>
          <c:w val="0.77436357551351986"/>
          <c:h val="0.8339583122191818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Sheet1!$Q$25:$R$25</c:f>
              <c:strCache>
                <c:ptCount val="2"/>
                <c:pt idx="0">
                  <c:v>Fast settling</c:v>
                </c:pt>
                <c:pt idx="1">
                  <c:v>Slow settling</c:v>
                </c:pt>
              </c:strCache>
            </c:strRef>
          </c:cat>
          <c:val>
            <c:numRef>
              <c:f>(Sheet1!$Q$26,Sheet1!$R$26)</c:f>
              <c:numCache>
                <c:formatCode>General</c:formatCode>
                <c:ptCount val="2"/>
                <c:pt idx="0">
                  <c:v>0.44</c:v>
                </c:pt>
                <c:pt idx="1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B5-4472-ACD9-57CBA452BD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0361968"/>
        <c:axId val="230361408"/>
      </c:barChart>
      <c:catAx>
        <c:axId val="23036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30361408"/>
        <c:crosses val="autoZero"/>
        <c:auto val="1"/>
        <c:lblAlgn val="ctr"/>
        <c:lblOffset val="100"/>
        <c:noMultiLvlLbl val="0"/>
      </c:catAx>
      <c:valAx>
        <c:axId val="230361408"/>
        <c:scaling>
          <c:orientation val="minMax"/>
          <c:max val="0.5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2400">
                    <a:solidFill>
                      <a:schemeClr val="tx1"/>
                    </a:solidFill>
                    <a:latin typeface="+mj-lt"/>
                  </a:rPr>
                  <a:t>Proportion</a:t>
                </a:r>
                <a:r>
                  <a:rPr lang="en-US" sz="2400" baseline="0">
                    <a:solidFill>
                      <a:schemeClr val="tx1"/>
                    </a:solidFill>
                    <a:latin typeface="+mj-lt"/>
                  </a:rPr>
                  <a:t> filament formers</a:t>
                </a:r>
                <a:endParaRPr lang="en-US" sz="240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"/>
              <c:y val="7.722975311908118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30361968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592909435533777"/>
          <c:y val="4.6144212390740909E-2"/>
          <c:w val="0.72688482989728842"/>
          <c:h val="0.837508378461166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'[settlingresults (1).xlsx]filaments'!$H$274:$I$274</c:f>
                <c:numCache>
                  <c:formatCode>General</c:formatCode>
                  <c:ptCount val="2"/>
                  <c:pt idx="0">
                    <c:v>0.42051517848561032</c:v>
                  </c:pt>
                  <c:pt idx="1">
                    <c:v>2.881297696527518E-2</c:v>
                  </c:pt>
                </c:numCache>
              </c:numRef>
            </c:plus>
            <c:minus>
              <c:numRef>
                <c:f>'[settlingresults (1).xlsx]filaments'!$H$274:$I$274</c:f>
                <c:numCache>
                  <c:formatCode>General</c:formatCode>
                  <c:ptCount val="2"/>
                  <c:pt idx="0">
                    <c:v>0.42051517848561032</c:v>
                  </c:pt>
                  <c:pt idx="1">
                    <c:v>2.881297696527518E-2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'[settlingresults (1).xlsx]filaments'!$H$272:$I$272</c:f>
              <c:strCache>
                <c:ptCount val="2"/>
                <c:pt idx="0">
                  <c:v>Filaments</c:v>
                </c:pt>
                <c:pt idx="1">
                  <c:v>Clusters</c:v>
                </c:pt>
              </c:strCache>
            </c:strRef>
          </c:cat>
          <c:val>
            <c:numRef>
              <c:f>'[settlingresults (1).xlsx]filaments'!$H$273:$I$273</c:f>
              <c:numCache>
                <c:formatCode>General</c:formatCode>
                <c:ptCount val="2"/>
                <c:pt idx="0">
                  <c:v>0.79190198639837406</c:v>
                </c:pt>
                <c:pt idx="1">
                  <c:v>0.112572902113556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44-4517-8345-25D1D1AF06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7489696"/>
        <c:axId val="227476256"/>
      </c:barChart>
      <c:catAx>
        <c:axId val="22748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27476256"/>
        <c:crosses val="autoZero"/>
        <c:auto val="1"/>
        <c:lblAlgn val="ctr"/>
        <c:lblOffset val="100"/>
        <c:noMultiLvlLbl val="0"/>
      </c:catAx>
      <c:valAx>
        <c:axId val="2274762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 b="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Settling</a:t>
                </a:r>
                <a:r>
                  <a:rPr lang="en-US" sz="2400" b="0" baseline="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Speed (cm/s)</a:t>
                </a:r>
                <a:endParaRPr lang="en-US" sz="2400" b="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7300230021056073E-2"/>
              <c:y val="0.193768346428034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27489696"/>
        <c:crosses val="autoZero"/>
        <c:crossBetween val="between"/>
        <c:majorUnit val="0.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87684364060596"/>
          <c:y val="5.0866056118761264E-2"/>
          <c:w val="0.83112315635939404"/>
          <c:h val="0.856181522012046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(Sheet1!$K$14,Sheet1!$F$14)</c:f>
                <c:numCache>
                  <c:formatCode>General</c:formatCode>
                  <c:ptCount val="2"/>
                  <c:pt idx="0">
                    <c:v>3.0387413029118973E-2</c:v>
                  </c:pt>
                  <c:pt idx="1">
                    <c:v>9.264596720625734E-2</c:v>
                  </c:pt>
                </c:numCache>
              </c:numRef>
            </c:plus>
            <c:minus>
              <c:numRef>
                <c:f>(Sheet1!$K$14,Sheet1!$F$14)</c:f>
                <c:numCache>
                  <c:formatCode>General</c:formatCode>
                  <c:ptCount val="2"/>
                  <c:pt idx="0">
                    <c:v>3.0387413029118973E-2</c:v>
                  </c:pt>
                  <c:pt idx="1">
                    <c:v>9.264596720625734E-2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(Sheet1!$G$1,Sheet1!$B$1)</c:f>
              <c:strCache>
                <c:ptCount val="2"/>
                <c:pt idx="0">
                  <c:v>Clusters Alone</c:v>
                </c:pt>
                <c:pt idx="1">
                  <c:v>Filaments</c:v>
                </c:pt>
              </c:strCache>
            </c:strRef>
          </c:cat>
          <c:val>
            <c:numRef>
              <c:f>Sheet1!$F$19:$G$19</c:f>
              <c:numCache>
                <c:formatCode>General</c:formatCode>
                <c:ptCount val="2"/>
                <c:pt idx="0">
                  <c:v>4.126099931200982E-2</c:v>
                </c:pt>
                <c:pt idx="1">
                  <c:v>0.80309391074610292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7-430D-B4CD-07FE6F883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4368848"/>
        <c:axId val="174373328"/>
      </c:barChart>
      <c:catAx>
        <c:axId val="174368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4373328"/>
        <c:crosses val="autoZero"/>
        <c:auto val="1"/>
        <c:lblAlgn val="ctr"/>
        <c:lblOffset val="100"/>
        <c:noMultiLvlLbl val="0"/>
      </c:catAx>
      <c:valAx>
        <c:axId val="174373328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2400" b="0" dirty="0">
                    <a:solidFill>
                      <a:schemeClr val="tx1"/>
                    </a:solidFill>
                    <a:latin typeface="+mj-lt"/>
                  </a:rPr>
                  <a:t>Increased</a:t>
                </a:r>
                <a:r>
                  <a:rPr lang="en-US" sz="2400" b="0" baseline="0" dirty="0">
                    <a:solidFill>
                      <a:schemeClr val="tx1"/>
                    </a:solidFill>
                    <a:latin typeface="+mj-lt"/>
                  </a:rPr>
                  <a:t> probability of survival</a:t>
                </a:r>
                <a:endParaRPr lang="en-US" sz="2400" b="0" dirty="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1.2423816778189871E-2"/>
              <c:y val="8.97975525315602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174368848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87684364060596"/>
          <c:y val="5.0866056118761264E-2"/>
          <c:w val="0.83112315635939404"/>
          <c:h val="0.856181522012046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(Sheet1!$K$14,Sheet1!$F$14)</c:f>
                <c:numCache>
                  <c:formatCode>General</c:formatCode>
                  <c:ptCount val="2"/>
                  <c:pt idx="0">
                    <c:v>3.0387413029118973E-2</c:v>
                  </c:pt>
                  <c:pt idx="1">
                    <c:v>9.264596720625734E-2</c:v>
                  </c:pt>
                </c:numCache>
              </c:numRef>
            </c:plus>
            <c:minus>
              <c:numRef>
                <c:f>(Sheet1!$K$14,Sheet1!$F$14)</c:f>
                <c:numCache>
                  <c:formatCode>General</c:formatCode>
                  <c:ptCount val="2"/>
                  <c:pt idx="0">
                    <c:v>3.0387413029118973E-2</c:v>
                  </c:pt>
                  <c:pt idx="1">
                    <c:v>9.264596720625734E-2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(Sheet1!$G$1,Sheet1!$B$1)</c:f>
              <c:strCache>
                <c:ptCount val="2"/>
                <c:pt idx="0">
                  <c:v>Clusters Alone</c:v>
                </c:pt>
                <c:pt idx="1">
                  <c:v>Filaments</c:v>
                </c:pt>
              </c:strCache>
            </c:strRef>
          </c:cat>
          <c:val>
            <c:numRef>
              <c:f>Sheet1!$F$19:$G$19</c:f>
              <c:numCache>
                <c:formatCode>General</c:formatCode>
                <c:ptCount val="2"/>
                <c:pt idx="0">
                  <c:v>4.126099931200982E-2</c:v>
                </c:pt>
                <c:pt idx="1">
                  <c:v>0.80309391074610292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07-430D-B4CD-07FE6F8837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1060960"/>
        <c:axId val="221060400"/>
      </c:barChart>
      <c:catAx>
        <c:axId val="22106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21060400"/>
        <c:crosses val="autoZero"/>
        <c:auto val="1"/>
        <c:lblAlgn val="ctr"/>
        <c:lblOffset val="100"/>
        <c:noMultiLvlLbl val="0"/>
      </c:catAx>
      <c:valAx>
        <c:axId val="221060400"/>
        <c:scaling>
          <c:orientation val="minMax"/>
          <c:max val="1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+mn-cs"/>
                  </a:defRPr>
                </a:pPr>
                <a:r>
                  <a:rPr lang="en-US" sz="2400" b="0" dirty="0">
                    <a:solidFill>
                      <a:schemeClr val="tx1"/>
                    </a:solidFill>
                    <a:latin typeface="+mj-lt"/>
                  </a:rPr>
                  <a:t>Increased</a:t>
                </a:r>
                <a:r>
                  <a:rPr lang="en-US" sz="2400" b="0" baseline="0" dirty="0">
                    <a:solidFill>
                      <a:schemeClr val="tx1"/>
                    </a:solidFill>
                    <a:latin typeface="+mj-lt"/>
                  </a:rPr>
                  <a:t> probability of survival</a:t>
                </a:r>
                <a:endParaRPr lang="en-US" sz="2400" b="0" dirty="0">
                  <a:solidFill>
                    <a:schemeClr val="tx1"/>
                  </a:solidFill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1.2423816778189871E-2"/>
              <c:y val="8.979755253156021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221060960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227623215032612"/>
          <c:y val="5.2830002795972407E-2"/>
          <c:w val="0.76837627106536999"/>
          <c:h val="0.803171867661006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(Sheet1!$C$15,Sheet1!$F$15)</c:f>
                <c:numCache>
                  <c:formatCode>General</c:formatCode>
                  <c:ptCount val="2"/>
                  <c:pt idx="0">
                    <c:v>2.461334665714324</c:v>
                  </c:pt>
                  <c:pt idx="1">
                    <c:v>31.597313997620255</c:v>
                  </c:pt>
                </c:numCache>
              </c:numRef>
            </c:plus>
            <c:minus>
              <c:numRef>
                <c:f>(Sheet1!$C$15,Sheet1!$F$15)</c:f>
                <c:numCache>
                  <c:formatCode>General</c:formatCode>
                  <c:ptCount val="2"/>
                  <c:pt idx="0">
                    <c:v>2.461334665714324</c:v>
                  </c:pt>
                  <c:pt idx="1">
                    <c:v>31.597313997620255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(Sheet1!$B$12,Sheet1!$E$13)</c:f>
              <c:strCache>
                <c:ptCount val="2"/>
                <c:pt idx="0">
                  <c:v>Bulk Population</c:v>
                </c:pt>
                <c:pt idx="1">
                  <c:v>Filaments</c:v>
                </c:pt>
              </c:strCache>
            </c:strRef>
          </c:cat>
          <c:val>
            <c:numRef>
              <c:f>(Sheet1!$C$14,Sheet1!$F$14)</c:f>
              <c:numCache>
                <c:formatCode>General</c:formatCode>
                <c:ptCount val="2"/>
                <c:pt idx="0">
                  <c:v>4.4247602287928567</c:v>
                </c:pt>
                <c:pt idx="1">
                  <c:v>38.859636984758893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A3-4F02-9A58-FD1C125734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796352"/>
        <c:axId val="170794672"/>
      </c:barChart>
      <c:catAx>
        <c:axId val="170796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0794672"/>
        <c:crosses val="autoZero"/>
        <c:auto val="1"/>
        <c:lblAlgn val="ctr"/>
        <c:lblOffset val="100"/>
        <c:noMultiLvlLbl val="0"/>
      </c:catAx>
      <c:valAx>
        <c:axId val="1707946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 b="0" i="0" baseline="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Biomass mean </a:t>
                </a:r>
                <a:endParaRPr lang="en-US" sz="2400" b="0" i="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8.5988874596905993E-3"/>
              <c:y val="0.238807495796212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0796352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67765953280656"/>
          <c:y val="4.2240815986022986E-2"/>
          <c:w val="0.78113448794747631"/>
          <c:h val="0.85474964471829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('for jmp'!$G$81,'for jmp'!$G$83)</c:f>
                <c:numCache>
                  <c:formatCode>General</c:formatCode>
                  <c:ptCount val="2"/>
                  <c:pt idx="0">
                    <c:v>9.8489284003180764</c:v>
                  </c:pt>
                  <c:pt idx="1">
                    <c:v>15.68000798705452</c:v>
                  </c:pt>
                </c:numCache>
              </c:numRef>
            </c:plus>
            <c:minus>
              <c:numRef>
                <c:f>('for jmp'!$G$81,'for jmp'!$G$83)</c:f>
                <c:numCache>
                  <c:formatCode>General</c:formatCode>
                  <c:ptCount val="2"/>
                  <c:pt idx="0">
                    <c:v>9.8489284003180764</c:v>
                  </c:pt>
                  <c:pt idx="1">
                    <c:v>15.68000798705452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'for jmp'!$F$84:$F$85</c:f>
              <c:strCache>
                <c:ptCount val="2"/>
                <c:pt idx="0">
                  <c:v>Bulk Population</c:v>
                </c:pt>
                <c:pt idx="1">
                  <c:v>Filaments</c:v>
                </c:pt>
              </c:strCache>
            </c:strRef>
          </c:cat>
          <c:val>
            <c:numRef>
              <c:f>('for jmp'!$G$80,'for jmp'!$G$82)</c:f>
              <c:numCache>
                <c:formatCode>0.00</c:formatCode>
                <c:ptCount val="2"/>
                <c:pt idx="0">
                  <c:v>-7.2338732000735284</c:v>
                </c:pt>
                <c:pt idx="1">
                  <c:v>-3.0527980545235294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02-48EC-862F-4DA7C9E4AD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5489744"/>
        <c:axId val="65916032"/>
      </c:barChart>
      <c:catAx>
        <c:axId val="17548974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5916032"/>
        <c:crosses val="autoZero"/>
        <c:auto val="1"/>
        <c:lblAlgn val="ctr"/>
        <c:lblOffset val="100"/>
        <c:noMultiLvlLbl val="0"/>
      </c:catAx>
      <c:valAx>
        <c:axId val="65916032"/>
        <c:scaling>
          <c:orientation val="minMax"/>
          <c:min val="-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j-lt"/>
                    <a:ea typeface="+mn-ea"/>
                    <a:cs typeface="Times New Roman" panose="02020603050405020304" pitchFamily="18" charset="0"/>
                  </a:defRPr>
                </a:pPr>
                <a:r>
                  <a:rPr lang="en-US" sz="2400" b="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Filament</a:t>
                </a:r>
                <a:r>
                  <a:rPr lang="en-US" sz="2400" b="0" baseline="0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(–) deviation from expectation</a:t>
                </a:r>
                <a:endParaRPr lang="en-US" sz="2400" b="0" dirty="0">
                  <a:solidFill>
                    <a:schemeClr val="tx1"/>
                  </a:solidFill>
                  <a:latin typeface="+mj-lt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2939300748858057E-3"/>
              <c:y val="0.104699454870641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/>
                  </a:solidFill>
                  <a:latin typeface="+mj-lt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548974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0.16426</cdr:x>
      <cdr:y>0.88386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136678" y="3955755"/>
          <a:ext cx="5783325" cy="5197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b="0" dirty="0">
              <a:latin typeface="+mj-lt"/>
              <a:cs typeface="Times New Roman" panose="02020603050405020304" pitchFamily="18" charset="0"/>
            </a:rPr>
            <a:t>       Bulk population </a:t>
          </a:r>
          <a:r>
            <a:rPr lang="en-US" sz="2400" dirty="0">
              <a:latin typeface="+mj-lt"/>
              <a:cs typeface="Times New Roman" panose="02020603050405020304" pitchFamily="18" charset="0"/>
            </a:rPr>
            <a:t>             </a:t>
          </a:r>
          <a:r>
            <a:rPr lang="en-US" sz="2400" b="0" dirty="0">
              <a:latin typeface="+mj-lt"/>
              <a:cs typeface="Times New Roman" panose="02020603050405020304" pitchFamily="18" charset="0"/>
            </a:rPr>
            <a:t>    Filaments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68015-62C6-424D-86A9-1A000B0DDD67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39481-C129-47D9-A9CF-B54B8349A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97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</a:t>
            </a:r>
            <a:r>
              <a:rPr lang="en-US" baseline="0" dirty="0"/>
              <a:t> title of this talk has tipped my hand: yes, simple </a:t>
            </a:r>
            <a:r>
              <a:rPr lang="en-US" baseline="0" dirty="0" err="1"/>
              <a:t>multicellularity</a:t>
            </a:r>
            <a:r>
              <a:rPr lang="en-US" baseline="0" dirty="0"/>
              <a:t> can evolve quickly.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5977FA-1848-4CB3-A593-BE122558F05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783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96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6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23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37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1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3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448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4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93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9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16FE4-FDBD-4578-B680-60506B60F5D5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7FDC1-5441-4DA6-B7CA-DE49C10357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31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Journal Club Slides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92284"/>
            <a:ext cx="9144000" cy="1655762"/>
          </a:xfrm>
        </p:spPr>
        <p:txBody>
          <a:bodyPr>
            <a:noAutofit/>
          </a:bodyPr>
          <a:lstStyle/>
          <a:p>
            <a:r>
              <a:rPr lang="en-US" sz="2800" dirty="0"/>
              <a:t>Jordan Gulli</a:t>
            </a:r>
          </a:p>
          <a:p>
            <a:r>
              <a:rPr lang="en-US" sz="2800" dirty="0"/>
              <a:t>Prepared 10/8/2018</a:t>
            </a:r>
          </a:p>
          <a:p>
            <a:r>
              <a:rPr lang="en-US" sz="2800" dirty="0"/>
              <a:t>PhD Candidate</a:t>
            </a:r>
          </a:p>
          <a:p>
            <a:r>
              <a:rPr lang="en-US" sz="2800" dirty="0"/>
              <a:t>Georgia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1161789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Novel form of cooperation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0" y="1690689"/>
            <a:ext cx="4162584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128" y="1690689"/>
            <a:ext cx="4572000" cy="46251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9755" y="6315853"/>
            <a:ext cx="458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Baskerville Old Face" panose="02020602080505020303" pitchFamily="18" charset="0"/>
              </a:rPr>
              <a:t>Cells	</a:t>
            </a:r>
            <a:r>
              <a:rPr lang="en-US" dirty="0">
                <a:solidFill>
                  <a:srgbClr val="FF0000"/>
                </a:solidFill>
                <a:latin typeface="Baskerville Old Face" panose="02020602080505020303" pitchFamily="18" charset="0"/>
              </a:rPr>
              <a:t>DNA      </a:t>
            </a:r>
            <a:r>
              <a:rPr lang="en-US" dirty="0">
                <a:solidFill>
                  <a:srgbClr val="00B050"/>
                </a:solidFill>
                <a:latin typeface="Baskerville Old Face" panose="02020602080505020303" pitchFamily="18" charset="0"/>
              </a:rPr>
              <a:t>Protein	</a:t>
            </a:r>
            <a:r>
              <a:rPr lang="en-US" dirty="0">
                <a:solidFill>
                  <a:srgbClr val="FFFF00"/>
                </a:solidFill>
                <a:latin typeface="Baskerville Old Face" panose="02020602080505020303" pitchFamily="18" charset="0"/>
              </a:rPr>
              <a:t>Protein +DNA</a:t>
            </a:r>
            <a:endParaRPr lang="en-US" dirty="0">
              <a:solidFill>
                <a:srgbClr val="00B050"/>
              </a:solidFill>
              <a:latin typeface="Baskerville Old Face" panose="02020602080505020303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77170" y="2367912"/>
            <a:ext cx="920357" cy="297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6975" y="1781733"/>
            <a:ext cx="121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µm</a:t>
            </a:r>
          </a:p>
        </p:txBody>
      </p:sp>
    </p:spTree>
    <p:extLst>
      <p:ext uri="{BB962C8B-B14F-4D97-AF65-F5344CB8AC3E}">
        <p14:creationId xmlns:p14="http://schemas.microsoft.com/office/powerpoint/2010/main" val="30493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Proteins hold filaments together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1542"/>
            <a:ext cx="4572000" cy="3040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4000"/>
                    </a14:imgEffect>
                    <a14:imgEffect>
                      <a14:brightnessContrast bright="16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501175"/>
            <a:ext cx="4572000" cy="3040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9314" y="6315853"/>
            <a:ext cx="4585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Baskerville Old Face" panose="02020602080505020303" pitchFamily="18" charset="0"/>
              </a:rPr>
              <a:t>Cells</a:t>
            </a:r>
            <a:r>
              <a:rPr lang="en-US" dirty="0">
                <a:solidFill>
                  <a:srgbClr val="FF0000"/>
                </a:solidFill>
                <a:latin typeface="Baskerville Old Face" panose="02020602080505020303" pitchFamily="18" charset="0"/>
              </a:rPr>
              <a:t>	</a:t>
            </a:r>
            <a:r>
              <a:rPr lang="en-US" dirty="0">
                <a:solidFill>
                  <a:srgbClr val="00B050"/>
                </a:solidFill>
                <a:latin typeface="Baskerville Old Face" panose="02020602080505020303" pitchFamily="18" charset="0"/>
              </a:rPr>
              <a:t>Protein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415578" y="5471596"/>
            <a:ext cx="920357" cy="297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55383" y="4885417"/>
            <a:ext cx="121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µm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967236" y="5471596"/>
            <a:ext cx="920357" cy="2978"/>
          </a:xfrm>
          <a:prstGeom prst="line">
            <a:avLst/>
          </a:prstGeom>
          <a:ln w="1079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907041" y="4885417"/>
            <a:ext cx="1216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µm</a:t>
            </a:r>
          </a:p>
        </p:txBody>
      </p:sp>
    </p:spTree>
    <p:extLst>
      <p:ext uri="{BB962C8B-B14F-4D97-AF65-F5344CB8AC3E}">
        <p14:creationId xmlns:p14="http://schemas.microsoft.com/office/powerpoint/2010/main" val="81714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filaments adaptive?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35338" y="2269104"/>
            <a:ext cx="1874562" cy="2272021"/>
            <a:chOff x="533400" y="1437503"/>
            <a:chExt cx="1335087" cy="3186884"/>
          </a:xfrm>
        </p:grpSpPr>
        <p:pic>
          <p:nvPicPr>
            <p:cNvPr id="4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420954" y="4569691"/>
            <a:ext cx="1250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~10,000 post-sex isolates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928562" y="1690689"/>
            <a:ext cx="971079" cy="1458005"/>
            <a:chOff x="533400" y="1437503"/>
            <a:chExt cx="1335087" cy="3186884"/>
          </a:xfrm>
        </p:grpSpPr>
        <p:pic>
          <p:nvPicPr>
            <p:cNvPr id="9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928558" y="3951180"/>
            <a:ext cx="971079" cy="1458005"/>
            <a:chOff x="533400" y="1437503"/>
            <a:chExt cx="1335087" cy="3186884"/>
          </a:xfrm>
        </p:grpSpPr>
        <p:pic>
          <p:nvPicPr>
            <p:cNvPr id="13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TextBox 15"/>
          <p:cNvSpPr txBox="1"/>
          <p:nvPr/>
        </p:nvSpPr>
        <p:spPr>
          <a:xfrm>
            <a:off x="7658575" y="2043423"/>
            <a:ext cx="968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x 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3633" y="3111866"/>
            <a:ext cx="138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Fast settling</a:t>
            </a:r>
          </a:p>
        </p:txBody>
      </p:sp>
      <p:cxnSp>
        <p:nvCxnSpPr>
          <p:cNvPr id="18" name="Straight Arrow Connector 17"/>
          <p:cNvCxnSpPr>
            <a:stCxn id="6" idx="3"/>
            <a:endCxn id="11" idx="1"/>
          </p:cNvCxnSpPr>
          <p:nvPr/>
        </p:nvCxnSpPr>
        <p:spPr>
          <a:xfrm flipV="1">
            <a:off x="5009900" y="2422047"/>
            <a:ext cx="1918662" cy="986738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26341" y="4592240"/>
            <a:ext cx="14671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+mj-lt"/>
              </a:rPr>
              <a:t>Filamentation</a:t>
            </a:r>
            <a:r>
              <a:rPr lang="en-US" dirty="0">
                <a:latin typeface="+mj-lt"/>
              </a:rPr>
              <a:t> </a:t>
            </a:r>
          </a:p>
          <a:p>
            <a:pPr algn="ctr"/>
            <a:r>
              <a:rPr lang="en-US" dirty="0">
                <a:latin typeface="+mj-lt"/>
              </a:rPr>
              <a:t>segregates </a:t>
            </a:r>
          </a:p>
          <a:p>
            <a:pPr algn="ctr"/>
            <a:r>
              <a:rPr lang="en-US" dirty="0">
                <a:latin typeface="+mj-lt"/>
              </a:rPr>
              <a:t>with sex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029035" y="3459607"/>
            <a:ext cx="1355083" cy="36004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7658575" y="4295463"/>
            <a:ext cx="9689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+mj-lt"/>
              </a:rPr>
              <a:t>x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23632" y="5413896"/>
            <a:ext cx="138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Slow settling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2272775"/>
            <a:ext cx="1874562" cy="2272021"/>
            <a:chOff x="533400" y="1437503"/>
            <a:chExt cx="1335087" cy="3186884"/>
          </a:xfrm>
        </p:grpSpPr>
        <p:pic>
          <p:nvPicPr>
            <p:cNvPr id="25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570" b="89474" l="39059" r="70824">
                        <a14:backgroundMark x1="49412" y1="84675" x2="72000" y2="83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0" r="2180" b="-50"/>
          <a:stretch/>
        </p:blipFill>
        <p:spPr>
          <a:xfrm>
            <a:off x="506303" y="3247151"/>
            <a:ext cx="753849" cy="1412772"/>
          </a:xfrm>
          <a:prstGeom prst="rect">
            <a:avLst/>
          </a:prstGeom>
        </p:spPr>
      </p:pic>
      <p:cxnSp>
        <p:nvCxnSpPr>
          <p:cNvPr id="36" name="Straight Arrow Connector 35"/>
          <p:cNvCxnSpPr>
            <a:endCxn id="15" idx="1"/>
          </p:cNvCxnSpPr>
          <p:nvPr/>
        </p:nvCxnSpPr>
        <p:spPr>
          <a:xfrm>
            <a:off x="5031288" y="3410030"/>
            <a:ext cx="1897270" cy="1272508"/>
          </a:xfrm>
          <a:prstGeom prst="straightConnector1">
            <a:avLst/>
          </a:prstGeom>
          <a:ln w="38100">
            <a:tailEnd type="triangle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69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Filaments appear to be selected for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6293" y="6519446"/>
            <a:ext cx="21914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+mj-lt"/>
              </a:rPr>
              <a:t>Chi-squared, p&lt;&lt;0.001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1606645"/>
              </p:ext>
            </p:extLst>
          </p:nvPr>
        </p:nvGraphicFramePr>
        <p:xfrm>
          <a:off x="1243404" y="1690689"/>
          <a:ext cx="6657192" cy="4558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 flipV="1">
            <a:off x="2578813" y="1787703"/>
            <a:ext cx="12149" cy="391623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408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Filaments settle 8-fold faster</a:t>
            </a:r>
          </a:p>
        </p:txBody>
      </p:sp>
      <p:pic>
        <p:nvPicPr>
          <p:cNvPr id="3" name="Picture 2" descr="C:\Users\Jordan\Downloads\IMG_3642 (1)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7" t="17319" r="29026" b="19062"/>
          <a:stretch/>
        </p:blipFill>
        <p:spPr bwMode="auto">
          <a:xfrm>
            <a:off x="113494" y="1690690"/>
            <a:ext cx="3152271" cy="4423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943622338"/>
              </p:ext>
            </p:extLst>
          </p:nvPr>
        </p:nvGraphicFramePr>
        <p:xfrm>
          <a:off x="3568714" y="1690689"/>
          <a:ext cx="5138660" cy="4423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01752" y="6488668"/>
            <a:ext cx="279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t-Test, t= 26.32, p=2.65E-12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827680" y="1791872"/>
            <a:ext cx="1054" cy="38116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325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Determining filament survival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</a:blip>
          <a:srcRect/>
          <a:stretch>
            <a:fillRect/>
          </a:stretch>
        </p:blipFill>
        <p:spPr bwMode="auto">
          <a:xfrm>
            <a:off x="2391905" y="2107791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Callout 4"/>
          <p:cNvSpPr/>
          <p:nvPr/>
        </p:nvSpPr>
        <p:spPr>
          <a:xfrm>
            <a:off x="2556295" y="2742651"/>
            <a:ext cx="254765" cy="368952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30905" y="3546678"/>
            <a:ext cx="905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Filaments </a:t>
            </a:r>
          </a:p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only</a:t>
            </a:r>
          </a:p>
          <a:p>
            <a:pPr algn="ctr"/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9849" y="4750902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93702" y="6170989"/>
            <a:ext cx="779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Clusters alone	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462563" y="4621362"/>
            <a:ext cx="1271455" cy="50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67243" y="3679351"/>
            <a:ext cx="15082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  <a:cs typeface="Times New Roman" panose="02020603050405020304" pitchFamily="18" charset="0"/>
              </a:rPr>
              <a:t>60 sec </a:t>
            </a:r>
          </a:p>
          <a:p>
            <a:pPr algn="ctr"/>
            <a:r>
              <a:rPr lang="en-US" dirty="0">
                <a:latin typeface="+mj-lt"/>
                <a:cs typeface="Times New Roman" panose="02020603050405020304" pitchFamily="18" charset="0"/>
              </a:rPr>
              <a:t>settling selection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</a:blip>
          <a:srcRect/>
          <a:stretch>
            <a:fillRect/>
          </a:stretch>
        </p:blipFill>
        <p:spPr bwMode="auto">
          <a:xfrm>
            <a:off x="4988869" y="2191230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Cloud Callout 13"/>
          <p:cNvSpPr/>
          <p:nvPr/>
        </p:nvSpPr>
        <p:spPr>
          <a:xfrm>
            <a:off x="5174725" y="3080849"/>
            <a:ext cx="254765" cy="368952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9919" y="4808611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6" name="Straight Arrow Connector 15"/>
          <p:cNvCxnSpPr/>
          <p:nvPr/>
        </p:nvCxnSpPr>
        <p:spPr>
          <a:xfrm flipV="1">
            <a:off x="5492108" y="2016198"/>
            <a:ext cx="1189895" cy="763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9" idx="1"/>
          </p:cNvCxnSpPr>
          <p:nvPr/>
        </p:nvCxnSpPr>
        <p:spPr>
          <a:xfrm flipV="1">
            <a:off x="5477685" y="3333667"/>
            <a:ext cx="1190601" cy="80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</a:blip>
          <a:srcRect/>
          <a:stretch>
            <a:fillRect/>
          </a:stretch>
        </p:blipFill>
        <p:spPr bwMode="auto">
          <a:xfrm>
            <a:off x="6676084" y="1270497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 cstate="print">
            <a:biLevel thresh="75000"/>
          </a:blip>
          <a:srcRect/>
          <a:stretch>
            <a:fillRect/>
          </a:stretch>
        </p:blipFill>
        <p:spPr bwMode="auto">
          <a:xfrm>
            <a:off x="6668286" y="2653956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Cloud Callout 19"/>
          <p:cNvSpPr/>
          <p:nvPr/>
        </p:nvSpPr>
        <p:spPr>
          <a:xfrm>
            <a:off x="6842218" y="3556085"/>
            <a:ext cx="254765" cy="368952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7240644" y="2113382"/>
            <a:ext cx="730713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7240643" y="3805571"/>
            <a:ext cx="730713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971354" y="2093795"/>
            <a:ext cx="9564" cy="171177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894314" y="2090224"/>
            <a:ext cx="57665" cy="7414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 flipH="1">
            <a:off x="7006106" y="2210731"/>
            <a:ext cx="61784" cy="4571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70883" y="4060397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670883" y="5450139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8" name="Straight Connector 27"/>
          <p:cNvCxnSpPr/>
          <p:nvPr/>
        </p:nvCxnSpPr>
        <p:spPr>
          <a:xfrm flipV="1">
            <a:off x="7248990" y="4836149"/>
            <a:ext cx="730713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7248989" y="6528338"/>
            <a:ext cx="730713" cy="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7974918" y="4836149"/>
            <a:ext cx="4782" cy="171047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984588" y="2114702"/>
            <a:ext cx="12752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Compare amount of filament in top and bottom</a:t>
            </a:r>
          </a:p>
          <a:p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44872" y="3546678"/>
            <a:ext cx="9055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Filaments </a:t>
            </a:r>
          </a:p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only</a:t>
            </a:r>
          </a:p>
          <a:p>
            <a:pPr algn="ctr"/>
            <a:endParaRPr lang="en-US" sz="1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99303" y="6170989"/>
            <a:ext cx="7799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Clusters alone	</a:t>
            </a:r>
          </a:p>
        </p:txBody>
      </p:sp>
      <p:sp>
        <p:nvSpPr>
          <p:cNvPr id="35" name="TextBox 34"/>
          <p:cNvSpPr txBox="1"/>
          <p:nvPr/>
        </p:nvSpPr>
        <p:spPr>
          <a:xfrm rot="19697660">
            <a:off x="5794921" y="2016906"/>
            <a:ext cx="88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Top 90%	</a:t>
            </a: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5524977" y="4889512"/>
            <a:ext cx="1189895" cy="76314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27" idx="1"/>
          </p:cNvCxnSpPr>
          <p:nvPr/>
        </p:nvCxnSpPr>
        <p:spPr>
          <a:xfrm>
            <a:off x="5484489" y="6110323"/>
            <a:ext cx="1186394" cy="1952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 rot="19697660">
            <a:off x="5812019" y="4879005"/>
            <a:ext cx="886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Top 90%	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579217" y="3063856"/>
            <a:ext cx="110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Bottom 10%	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578077" y="5857095"/>
            <a:ext cx="1103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  <a:cs typeface="Times New Roman" panose="02020603050405020304" pitchFamily="18" charset="0"/>
              </a:rPr>
              <a:t>Bottom 10%	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984588" y="4821571"/>
            <a:ext cx="12752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j-lt"/>
                <a:cs typeface="Times New Roman" panose="02020603050405020304" pitchFamily="18" charset="0"/>
              </a:rPr>
              <a:t>Compare number of clusters in top and bottom</a:t>
            </a:r>
          </a:p>
          <a:p>
            <a:endParaRPr lang="en-US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2" y="2651860"/>
            <a:ext cx="1764198" cy="2684252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1119748" y="2787502"/>
            <a:ext cx="1272157" cy="147981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8" idx="1"/>
          </p:cNvCxnSpPr>
          <p:nvPr/>
        </p:nvCxnSpPr>
        <p:spPr>
          <a:xfrm>
            <a:off x="1294405" y="5086859"/>
            <a:ext cx="1115444" cy="3437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06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20" grpId="0" animBg="1"/>
      <p:bldP spid="24" grpId="0" animBg="1"/>
      <p:bldP spid="25" grpId="0" animBg="1"/>
      <p:bldP spid="32" grpId="0"/>
      <p:bldP spid="33" grpId="0"/>
      <p:bldP spid="34" grpId="0"/>
      <p:bldP spid="35" grpId="0"/>
      <p:bldP spid="38" grpId="0"/>
      <p:bldP spid="39" grpId="0"/>
      <p:bldP spid="40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Lone clusters have low survival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927831"/>
              </p:ext>
            </p:extLst>
          </p:nvPr>
        </p:nvGraphicFramePr>
        <p:xfrm>
          <a:off x="994194" y="1284960"/>
          <a:ext cx="7155611" cy="5318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 flipV="1">
            <a:off x="2136531" y="1459523"/>
            <a:ext cx="61545" cy="46423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14195" y="1690689"/>
            <a:ext cx="2189285" cy="44111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9514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filaments have high survival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887402"/>
              </p:ext>
            </p:extLst>
          </p:nvPr>
        </p:nvGraphicFramePr>
        <p:xfrm>
          <a:off x="994194" y="1284960"/>
          <a:ext cx="7155611" cy="5318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 flipV="1">
            <a:off x="2136531" y="1459523"/>
            <a:ext cx="61545" cy="46423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48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6071" y="-6009"/>
            <a:ext cx="8180178" cy="6864010"/>
            <a:chOff x="626071" y="-6009"/>
            <a:chExt cx="8180178" cy="68640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071" y="-6009"/>
              <a:ext cx="8073086" cy="6864010"/>
            </a:xfrm>
            <a:prstGeom prst="rect">
              <a:avLst/>
            </a:prstGeom>
          </p:spPr>
        </p:pic>
        <p:cxnSp>
          <p:nvCxnSpPr>
            <p:cNvPr id="5" name="Straight Connector 4"/>
            <p:cNvCxnSpPr/>
            <p:nvPr/>
          </p:nvCxnSpPr>
          <p:spPr>
            <a:xfrm>
              <a:off x="7397578" y="6614984"/>
              <a:ext cx="1408671" cy="8238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7595286" y="6219568"/>
              <a:ext cx="12109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1000 µm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0" y="5619403"/>
            <a:ext cx="1566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Baskerville Old Face" panose="02020602080505020303" pitchFamily="18" charset="0"/>
              </a:rPr>
              <a:t>Cells</a:t>
            </a:r>
          </a:p>
          <a:p>
            <a:r>
              <a:rPr lang="en-US" dirty="0">
                <a:solidFill>
                  <a:srgbClr val="FF0000"/>
                </a:solidFill>
                <a:latin typeface="Baskerville Old Face" panose="02020602080505020303" pitchFamily="18" charset="0"/>
              </a:rPr>
              <a:t>DNA</a:t>
            </a:r>
          </a:p>
          <a:p>
            <a:r>
              <a:rPr lang="en-US" dirty="0">
                <a:solidFill>
                  <a:srgbClr val="00B050"/>
                </a:solidFill>
                <a:latin typeface="Baskerville Old Face" panose="02020602080505020303" pitchFamily="18" charset="0"/>
              </a:rPr>
              <a:t>Protein	</a:t>
            </a:r>
          </a:p>
          <a:p>
            <a:r>
              <a:rPr lang="en-US" dirty="0">
                <a:solidFill>
                  <a:srgbClr val="FFFF00"/>
                </a:solidFill>
                <a:latin typeface="Baskerville Old Face" panose="02020602080505020303" pitchFamily="18" charset="0"/>
              </a:rPr>
              <a:t>Protein +DNA</a:t>
            </a:r>
            <a:endParaRPr lang="en-US" dirty="0">
              <a:solidFill>
                <a:srgbClr val="00B050"/>
              </a:solidFill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Filaments preferentially entangle clusters</a:t>
            </a:r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956224"/>
              </p:ext>
            </p:extLst>
          </p:nvPr>
        </p:nvGraphicFramePr>
        <p:xfrm>
          <a:off x="1618130" y="1925514"/>
          <a:ext cx="5907741" cy="4324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533301" y="6484416"/>
            <a:ext cx="355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Student’s t-test; t=2.854, p=0.0127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876841" y="2145323"/>
            <a:ext cx="7036" cy="347577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656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Snowflake yeast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38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Baskerville Old Face" panose="02020602080505020303" pitchFamily="18" charset="0"/>
              </a:rPr>
              <a:t>Video courtesy of Pedro Marquez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5591" y="6494074"/>
            <a:ext cx="298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Baskerville Old Face" panose="02020602080505020303" pitchFamily="18" charset="0"/>
              </a:rPr>
              <a:t>Cells	</a:t>
            </a:r>
            <a:r>
              <a:rPr lang="en-US" dirty="0">
                <a:solidFill>
                  <a:srgbClr val="FF0000"/>
                </a:solidFill>
                <a:latin typeface="Baskerville Old Face" panose="02020602080505020303" pitchFamily="18" charset="0"/>
              </a:rPr>
              <a:t>DNA	</a:t>
            </a:r>
            <a:r>
              <a:rPr lang="en-US" dirty="0">
                <a:solidFill>
                  <a:srgbClr val="00B050"/>
                </a:solidFill>
                <a:latin typeface="Baskerville Old Face" panose="02020602080505020303" pitchFamily="18" charset="0"/>
              </a:rPr>
              <a:t>Cell Wall</a:t>
            </a:r>
          </a:p>
        </p:txBody>
      </p:sp>
      <p:pic>
        <p:nvPicPr>
          <p:cNvPr id="6" name="My Movie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451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513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filamentation a public good?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369918" y="2183511"/>
            <a:ext cx="1711557" cy="3151815"/>
            <a:chOff x="533400" y="1437503"/>
            <a:chExt cx="1335087" cy="3176587"/>
          </a:xfrm>
        </p:grpSpPr>
        <p:pic>
          <p:nvPicPr>
            <p:cNvPr id="4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58068" y="2177603"/>
            <a:ext cx="1711557" cy="3151815"/>
            <a:chOff x="923610" y="337523"/>
            <a:chExt cx="1711557" cy="3151815"/>
          </a:xfrm>
        </p:grpSpPr>
        <p:grpSp>
          <p:nvGrpSpPr>
            <p:cNvPr id="7" name="Group 6"/>
            <p:cNvGrpSpPr/>
            <p:nvPr/>
          </p:nvGrpSpPr>
          <p:grpSpPr>
            <a:xfrm>
              <a:off x="923610" y="337523"/>
              <a:ext cx="1711557" cy="3151815"/>
              <a:chOff x="533400" y="1437503"/>
              <a:chExt cx="1335087" cy="3176587"/>
            </a:xfrm>
          </p:grpSpPr>
          <p:pic>
            <p:nvPicPr>
              <p:cNvPr id="10" name="Picture 6" descr="C:\Users\Johnathon\Desktop\ProteinFigure\testub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437503"/>
                <a:ext cx="1335087" cy="3176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17" descr="C:\Users\Johnathon\Desktop\ProteinFigure\testube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1437503"/>
                <a:ext cx="1335087" cy="31765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Can 7"/>
            <p:cNvSpPr/>
            <p:nvPr/>
          </p:nvSpPr>
          <p:spPr>
            <a:xfrm>
              <a:off x="1495110" y="2428598"/>
              <a:ext cx="570358" cy="857864"/>
            </a:xfrm>
            <a:prstGeom prst="can">
              <a:avLst>
                <a:gd name="adj" fmla="val 10925"/>
              </a:avLst>
            </a:prstGeom>
            <a:solidFill>
              <a:srgbClr val="0F0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495109" y="2857530"/>
              <a:ext cx="570359" cy="590297"/>
            </a:xfrm>
            <a:prstGeom prst="ellipse">
              <a:avLst/>
            </a:prstGeom>
            <a:solidFill>
              <a:srgbClr val="0F0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7767" y="5301484"/>
            <a:ext cx="1299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 +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534250" y="2153797"/>
            <a:ext cx="529104" cy="1438917"/>
            <a:chOff x="533400" y="1437503"/>
            <a:chExt cx="1335087" cy="3176587"/>
          </a:xfrm>
        </p:grpSpPr>
        <p:pic>
          <p:nvPicPr>
            <p:cNvPr id="14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ight Arrow 15"/>
          <p:cNvSpPr/>
          <p:nvPr/>
        </p:nvSpPr>
        <p:spPr>
          <a:xfrm>
            <a:off x="2006346" y="3592714"/>
            <a:ext cx="990951" cy="55939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n 16"/>
          <p:cNvSpPr/>
          <p:nvPr/>
        </p:nvSpPr>
        <p:spPr>
          <a:xfrm>
            <a:off x="3712023" y="3107613"/>
            <a:ext cx="173818" cy="403824"/>
          </a:xfrm>
          <a:prstGeom prst="can">
            <a:avLst>
              <a:gd name="adj" fmla="val 10925"/>
            </a:avLst>
          </a:prstGeom>
          <a:solidFill>
            <a:srgbClr val="200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3809842" y="2153121"/>
            <a:ext cx="529104" cy="1456349"/>
            <a:chOff x="533400" y="1437503"/>
            <a:chExt cx="1335087" cy="3176587"/>
          </a:xfrm>
        </p:grpSpPr>
        <p:pic>
          <p:nvPicPr>
            <p:cNvPr id="19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Can 20"/>
          <p:cNvSpPr/>
          <p:nvPr/>
        </p:nvSpPr>
        <p:spPr>
          <a:xfrm>
            <a:off x="3985452" y="3092101"/>
            <a:ext cx="173818" cy="412920"/>
          </a:xfrm>
          <a:prstGeom prst="can">
            <a:avLst>
              <a:gd name="adj" fmla="val 10925"/>
            </a:avLst>
          </a:prstGeom>
          <a:solidFill>
            <a:srgbClr val="32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4063354" y="2153459"/>
            <a:ext cx="529104" cy="1439255"/>
            <a:chOff x="533400" y="1437503"/>
            <a:chExt cx="1335087" cy="3176587"/>
          </a:xfrm>
        </p:grpSpPr>
        <p:pic>
          <p:nvPicPr>
            <p:cNvPr id="23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Can 24"/>
          <p:cNvSpPr/>
          <p:nvPr/>
        </p:nvSpPr>
        <p:spPr>
          <a:xfrm>
            <a:off x="4243683" y="3092100"/>
            <a:ext cx="173818" cy="399894"/>
          </a:xfrm>
          <a:prstGeom prst="can">
            <a:avLst>
              <a:gd name="adj" fmla="val 10925"/>
            </a:avLst>
          </a:prstGeom>
          <a:solidFill>
            <a:srgbClr val="430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/>
          <p:cNvGrpSpPr/>
          <p:nvPr/>
        </p:nvGrpSpPr>
        <p:grpSpPr>
          <a:xfrm>
            <a:off x="4327906" y="2153121"/>
            <a:ext cx="529104" cy="1439593"/>
            <a:chOff x="533400" y="1437503"/>
            <a:chExt cx="1335087" cy="3176587"/>
          </a:xfrm>
        </p:grpSpPr>
        <p:pic>
          <p:nvPicPr>
            <p:cNvPr id="27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Can 28"/>
          <p:cNvSpPr/>
          <p:nvPr/>
        </p:nvSpPr>
        <p:spPr>
          <a:xfrm>
            <a:off x="4508235" y="3092101"/>
            <a:ext cx="173818" cy="397786"/>
          </a:xfrm>
          <a:prstGeom prst="can">
            <a:avLst>
              <a:gd name="adj" fmla="val 10925"/>
            </a:avLst>
          </a:prstGeom>
          <a:solidFill>
            <a:srgbClr val="550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4592458" y="2153121"/>
            <a:ext cx="529104" cy="1439593"/>
            <a:chOff x="533400" y="1437503"/>
            <a:chExt cx="1335087" cy="3176587"/>
          </a:xfrm>
        </p:grpSpPr>
        <p:pic>
          <p:nvPicPr>
            <p:cNvPr id="31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Can 32"/>
          <p:cNvSpPr/>
          <p:nvPr/>
        </p:nvSpPr>
        <p:spPr>
          <a:xfrm>
            <a:off x="4772787" y="3092100"/>
            <a:ext cx="173818" cy="403910"/>
          </a:xfrm>
          <a:prstGeom prst="can">
            <a:avLst>
              <a:gd name="adj" fmla="val 10925"/>
            </a:avLst>
          </a:prstGeom>
          <a:solidFill>
            <a:srgbClr val="670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267285" y="2154566"/>
            <a:ext cx="529104" cy="1430467"/>
            <a:chOff x="533400" y="1437503"/>
            <a:chExt cx="1335087" cy="3176587"/>
          </a:xfrm>
        </p:grpSpPr>
        <p:pic>
          <p:nvPicPr>
            <p:cNvPr id="38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3323160" y="3631850"/>
            <a:ext cx="529104" cy="1421146"/>
            <a:chOff x="533400" y="1437503"/>
            <a:chExt cx="1335087" cy="3176587"/>
          </a:xfrm>
        </p:grpSpPr>
        <p:pic>
          <p:nvPicPr>
            <p:cNvPr id="41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Can 42"/>
          <p:cNvSpPr/>
          <p:nvPr/>
        </p:nvSpPr>
        <p:spPr>
          <a:xfrm>
            <a:off x="3503489" y="4573199"/>
            <a:ext cx="173818" cy="380152"/>
          </a:xfrm>
          <a:prstGeom prst="can">
            <a:avLst>
              <a:gd name="adj" fmla="val 10925"/>
            </a:avLst>
          </a:prstGeom>
          <a:solidFill>
            <a:srgbClr val="780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3626891" y="3634898"/>
            <a:ext cx="529104" cy="1418098"/>
            <a:chOff x="533400" y="1437503"/>
            <a:chExt cx="1335087" cy="3176587"/>
          </a:xfrm>
        </p:grpSpPr>
        <p:pic>
          <p:nvPicPr>
            <p:cNvPr id="45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7" name="Can 46"/>
          <p:cNvSpPr/>
          <p:nvPr/>
        </p:nvSpPr>
        <p:spPr>
          <a:xfrm>
            <a:off x="3807220" y="4573199"/>
            <a:ext cx="173818" cy="380152"/>
          </a:xfrm>
          <a:prstGeom prst="can">
            <a:avLst>
              <a:gd name="adj" fmla="val 10925"/>
            </a:avLst>
          </a:prstGeom>
          <a:solidFill>
            <a:srgbClr val="8A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8" name="Group 47"/>
          <p:cNvGrpSpPr/>
          <p:nvPr/>
        </p:nvGrpSpPr>
        <p:grpSpPr>
          <a:xfrm>
            <a:off x="3935137" y="3634900"/>
            <a:ext cx="529104" cy="1418096"/>
            <a:chOff x="533400" y="1437503"/>
            <a:chExt cx="1335087" cy="3176587"/>
          </a:xfrm>
        </p:grpSpPr>
        <p:pic>
          <p:nvPicPr>
            <p:cNvPr id="49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Can 50"/>
          <p:cNvSpPr/>
          <p:nvPr/>
        </p:nvSpPr>
        <p:spPr>
          <a:xfrm>
            <a:off x="4115466" y="4573199"/>
            <a:ext cx="173818" cy="380152"/>
          </a:xfrm>
          <a:prstGeom prst="can">
            <a:avLst>
              <a:gd name="adj" fmla="val 10925"/>
            </a:avLst>
          </a:prstGeom>
          <a:solidFill>
            <a:srgbClr val="9B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4242320" y="3634900"/>
            <a:ext cx="529104" cy="1418096"/>
            <a:chOff x="533400" y="1437503"/>
            <a:chExt cx="1335087" cy="3176587"/>
          </a:xfrm>
        </p:grpSpPr>
        <p:pic>
          <p:nvPicPr>
            <p:cNvPr id="53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Can 54"/>
          <p:cNvSpPr/>
          <p:nvPr/>
        </p:nvSpPr>
        <p:spPr>
          <a:xfrm>
            <a:off x="4422649" y="4573199"/>
            <a:ext cx="173818" cy="380152"/>
          </a:xfrm>
          <a:prstGeom prst="can">
            <a:avLst>
              <a:gd name="adj" fmla="val 10925"/>
            </a:avLst>
          </a:prstGeom>
          <a:solidFill>
            <a:srgbClr val="AD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559915" y="3634900"/>
            <a:ext cx="529104" cy="1418096"/>
            <a:chOff x="533400" y="1437503"/>
            <a:chExt cx="1335087" cy="3176587"/>
          </a:xfrm>
        </p:grpSpPr>
        <p:pic>
          <p:nvPicPr>
            <p:cNvPr id="57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9" name="Straight Connector 58"/>
          <p:cNvCxnSpPr/>
          <p:nvPr/>
        </p:nvCxnSpPr>
        <p:spPr>
          <a:xfrm flipH="1">
            <a:off x="3752947" y="4997553"/>
            <a:ext cx="1" cy="15346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4985999" y="4977872"/>
            <a:ext cx="0" cy="17314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3736504" y="5141896"/>
            <a:ext cx="1249495" cy="912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662721" y="5135780"/>
            <a:ext cx="1542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 formation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353164" y="2865650"/>
            <a:ext cx="3860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0%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613191" y="2872754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10%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3883719" y="2872754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20%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139253" y="2878931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30%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03805" y="2873032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40%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4666886" y="2872753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50%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396213" y="4345375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60%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704864" y="4352479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70%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011707" y="4359583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80%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331114" y="4359921"/>
            <a:ext cx="43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90%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10656" y="4345375"/>
            <a:ext cx="536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100%</a:t>
            </a:r>
          </a:p>
        </p:txBody>
      </p:sp>
      <p:sp>
        <p:nvSpPr>
          <p:cNvPr id="74" name="Cloud Callout 73"/>
          <p:cNvSpPr/>
          <p:nvPr/>
        </p:nvSpPr>
        <p:spPr>
          <a:xfrm>
            <a:off x="4145757" y="4613734"/>
            <a:ext cx="89371" cy="97367"/>
          </a:xfrm>
          <a:prstGeom prst="cloudCallou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Cloud Callout 74"/>
          <p:cNvSpPr/>
          <p:nvPr/>
        </p:nvSpPr>
        <p:spPr>
          <a:xfrm>
            <a:off x="4453316" y="4620688"/>
            <a:ext cx="89371" cy="97367"/>
          </a:xfrm>
          <a:prstGeom prst="cloudCallou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loud Callout 76"/>
          <p:cNvSpPr/>
          <p:nvPr/>
        </p:nvSpPr>
        <p:spPr>
          <a:xfrm>
            <a:off x="3825434" y="4609627"/>
            <a:ext cx="89371" cy="97367"/>
          </a:xfrm>
          <a:prstGeom prst="cloudCallou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5" cstate="print">
            <a:biLevel thresh="75000"/>
          </a:blip>
          <a:srcRect/>
          <a:stretch>
            <a:fillRect/>
          </a:stretch>
        </p:blipFill>
        <p:spPr bwMode="auto">
          <a:xfrm>
            <a:off x="7491544" y="2134680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5567" y="2134680"/>
            <a:ext cx="857394" cy="135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0" name="Cloud Callout 79"/>
          <p:cNvSpPr/>
          <p:nvPr/>
        </p:nvSpPr>
        <p:spPr>
          <a:xfrm>
            <a:off x="7665478" y="2723148"/>
            <a:ext cx="254765" cy="368952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1" name="Straight Connector 80"/>
          <p:cNvCxnSpPr/>
          <p:nvPr/>
        </p:nvCxnSpPr>
        <p:spPr>
          <a:xfrm>
            <a:off x="4946605" y="4653568"/>
            <a:ext cx="503614" cy="424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432834" y="2153797"/>
            <a:ext cx="0" cy="249977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4986001" y="4853322"/>
            <a:ext cx="575914" cy="873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5532473" y="2350542"/>
            <a:ext cx="1200748" cy="1511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>
            <a:off x="6726645" y="2358100"/>
            <a:ext cx="411" cy="21847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5548461" y="2365748"/>
            <a:ext cx="0" cy="248757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5429547" y="2157257"/>
            <a:ext cx="2363313" cy="1348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778565" y="2168018"/>
            <a:ext cx="14295" cy="4085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/>
          <p:cNvSpPr txBox="1"/>
          <p:nvPr/>
        </p:nvSpPr>
        <p:spPr>
          <a:xfrm>
            <a:off x="6166835" y="3461122"/>
            <a:ext cx="1119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Bulk population	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228993" y="3446457"/>
            <a:ext cx="11277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Filaments </a:t>
            </a:r>
          </a:p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976361" y="4850635"/>
            <a:ext cx="30303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Analyze to compare % filament - in the filaments vs. % filament - in the bulk population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Down Arrow 91"/>
          <p:cNvSpPr/>
          <p:nvPr/>
        </p:nvSpPr>
        <p:spPr>
          <a:xfrm>
            <a:off x="7130750" y="4143851"/>
            <a:ext cx="360072" cy="6634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/>
          <p:cNvSpPr txBox="1"/>
          <p:nvPr/>
        </p:nvSpPr>
        <p:spPr>
          <a:xfrm>
            <a:off x="1048430" y="5301484"/>
            <a:ext cx="1245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Filament -</a:t>
            </a:r>
          </a:p>
        </p:txBody>
      </p:sp>
      <p:sp>
        <p:nvSpPr>
          <p:cNvPr id="103" name="Oval 102"/>
          <p:cNvSpPr/>
          <p:nvPr/>
        </p:nvSpPr>
        <p:spPr>
          <a:xfrm>
            <a:off x="202162" y="4702859"/>
            <a:ext cx="570359" cy="590297"/>
          </a:xfrm>
          <a:prstGeom prst="ellipse">
            <a:avLst/>
          </a:prstGeom>
          <a:solidFill>
            <a:srgbClr val="C0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Can 103"/>
          <p:cNvSpPr/>
          <p:nvPr/>
        </p:nvSpPr>
        <p:spPr>
          <a:xfrm>
            <a:off x="204179" y="4264670"/>
            <a:ext cx="570358" cy="857864"/>
          </a:xfrm>
          <a:prstGeom prst="can">
            <a:avLst>
              <a:gd name="adj" fmla="val 10925"/>
            </a:avLst>
          </a:prstGeom>
          <a:solidFill>
            <a:srgbClr val="BF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Can 104"/>
          <p:cNvSpPr/>
          <p:nvPr/>
        </p:nvSpPr>
        <p:spPr>
          <a:xfrm>
            <a:off x="3440346" y="3092100"/>
            <a:ext cx="173818" cy="412919"/>
          </a:xfrm>
          <a:prstGeom prst="can">
            <a:avLst>
              <a:gd name="adj" fmla="val 10925"/>
            </a:avLst>
          </a:prstGeom>
          <a:solidFill>
            <a:srgbClr val="0F0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3440061" y="3387727"/>
            <a:ext cx="173019" cy="194356"/>
          </a:xfrm>
          <a:prstGeom prst="ellipse">
            <a:avLst/>
          </a:prstGeom>
          <a:solidFill>
            <a:srgbClr val="0F00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740409" y="4850635"/>
            <a:ext cx="173019" cy="197322"/>
          </a:xfrm>
          <a:prstGeom prst="ellipse">
            <a:avLst/>
          </a:prstGeom>
          <a:solidFill>
            <a:srgbClr val="C0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an 107"/>
          <p:cNvSpPr/>
          <p:nvPr/>
        </p:nvSpPr>
        <p:spPr>
          <a:xfrm>
            <a:off x="4740639" y="4576780"/>
            <a:ext cx="173818" cy="403824"/>
          </a:xfrm>
          <a:prstGeom prst="can">
            <a:avLst>
              <a:gd name="adj" fmla="val 10925"/>
            </a:avLst>
          </a:prstGeom>
          <a:solidFill>
            <a:srgbClr val="C000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loud Callout 75"/>
          <p:cNvSpPr/>
          <p:nvPr/>
        </p:nvSpPr>
        <p:spPr>
          <a:xfrm>
            <a:off x="4785201" y="4616485"/>
            <a:ext cx="89371" cy="97367"/>
          </a:xfrm>
          <a:prstGeom prst="cloudCallou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3711600" y="3391474"/>
            <a:ext cx="173019" cy="196607"/>
          </a:xfrm>
          <a:prstGeom prst="ellipse">
            <a:avLst/>
          </a:prstGeom>
          <a:solidFill>
            <a:srgbClr val="200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/>
          <p:nvPr/>
        </p:nvSpPr>
        <p:spPr>
          <a:xfrm>
            <a:off x="3989049" y="3404188"/>
            <a:ext cx="173019" cy="183893"/>
          </a:xfrm>
          <a:prstGeom prst="ellipse">
            <a:avLst/>
          </a:prstGeom>
          <a:solidFill>
            <a:srgbClr val="3200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4244277" y="3391261"/>
            <a:ext cx="173019" cy="196820"/>
          </a:xfrm>
          <a:prstGeom prst="ellipse">
            <a:avLst/>
          </a:prstGeom>
          <a:solidFill>
            <a:srgbClr val="4300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4508783" y="3411488"/>
            <a:ext cx="173019" cy="176593"/>
          </a:xfrm>
          <a:prstGeom prst="ellipse">
            <a:avLst/>
          </a:prstGeom>
          <a:solidFill>
            <a:srgbClr val="5500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/>
          <p:nvPr/>
        </p:nvSpPr>
        <p:spPr>
          <a:xfrm>
            <a:off x="4774958" y="3413710"/>
            <a:ext cx="173019" cy="174371"/>
          </a:xfrm>
          <a:prstGeom prst="ellipse">
            <a:avLst/>
          </a:prstGeom>
          <a:solidFill>
            <a:srgbClr val="670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/>
          <p:nvPr/>
        </p:nvSpPr>
        <p:spPr>
          <a:xfrm>
            <a:off x="3504240" y="4857691"/>
            <a:ext cx="173019" cy="190266"/>
          </a:xfrm>
          <a:prstGeom prst="ellipse">
            <a:avLst/>
          </a:prstGeom>
          <a:solidFill>
            <a:srgbClr val="7800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/>
          <p:nvPr/>
        </p:nvSpPr>
        <p:spPr>
          <a:xfrm>
            <a:off x="3807507" y="4859693"/>
            <a:ext cx="173019" cy="181169"/>
          </a:xfrm>
          <a:prstGeom prst="ellipse">
            <a:avLst/>
          </a:prstGeom>
          <a:solidFill>
            <a:srgbClr val="8A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/>
          <p:nvPr/>
        </p:nvSpPr>
        <p:spPr>
          <a:xfrm>
            <a:off x="4116262" y="4866277"/>
            <a:ext cx="173019" cy="181680"/>
          </a:xfrm>
          <a:prstGeom prst="ellipse">
            <a:avLst/>
          </a:prstGeom>
          <a:solidFill>
            <a:srgbClr val="9B00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/>
          <p:nvPr/>
        </p:nvSpPr>
        <p:spPr>
          <a:xfrm>
            <a:off x="4422273" y="4873372"/>
            <a:ext cx="173019" cy="174585"/>
          </a:xfrm>
          <a:prstGeom prst="ellipse">
            <a:avLst/>
          </a:prstGeom>
          <a:solidFill>
            <a:srgbClr val="AD00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5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1" grpId="0" animBg="1"/>
      <p:bldP spid="25" grpId="0" animBg="1"/>
      <p:bldP spid="29" grpId="0" animBg="1"/>
      <p:bldP spid="33" grpId="0" animBg="1"/>
      <p:bldP spid="43" grpId="0" animBg="1"/>
      <p:bldP spid="47" grpId="0" animBg="1"/>
      <p:bldP spid="51" grpId="0" animBg="1"/>
      <p:bldP spid="55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 animBg="1"/>
      <p:bldP spid="75" grpId="0" animBg="1"/>
      <p:bldP spid="77" grpId="0" animBg="1"/>
      <p:bldP spid="80" grpId="0" animBg="1"/>
      <p:bldP spid="89" grpId="0"/>
      <p:bldP spid="90" grpId="0"/>
      <p:bldP spid="91" grpId="0"/>
      <p:bldP spid="92" grpId="0" animBg="1"/>
      <p:bldP spid="7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Filamentation is a public good</a:t>
            </a:r>
          </a:p>
        </p:txBody>
      </p: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4072400037"/>
              </p:ext>
            </p:extLst>
          </p:nvPr>
        </p:nvGraphicFramePr>
        <p:xfrm>
          <a:off x="1111997" y="1402740"/>
          <a:ext cx="6920003" cy="4806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08663" y="6474639"/>
            <a:ext cx="5718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cs typeface="Times New Roman" panose="02020603050405020304" pitchFamily="18" charset="0"/>
              </a:rPr>
              <a:t>Pre-planned contrast of nested ANOVA; t=1.3, p=0.2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923407" y="1431331"/>
            <a:ext cx="19379" cy="45540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945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70230"/>
            <a:ext cx="7886700" cy="3630774"/>
          </a:xfrm>
        </p:spPr>
        <p:txBody>
          <a:bodyPr>
            <a:noAutofit/>
          </a:bodyPr>
          <a:lstStyle/>
          <a:p>
            <a:pPr marL="385763" indent="-385763">
              <a:spcAft>
                <a:spcPts val="750"/>
              </a:spcAft>
              <a:buFont typeface="+mj-lt"/>
              <a:buAutoNum type="arabicPeriod"/>
            </a:pPr>
            <a:r>
              <a:rPr lang="en-US" sz="2800" dirty="0">
                <a:latin typeface="+mj-lt"/>
              </a:rPr>
              <a:t>Hundreds of snowflake yeast clusters cooperate to form protein-based filaments</a:t>
            </a:r>
          </a:p>
          <a:p>
            <a:pPr marL="385763" indent="-385763">
              <a:spcAft>
                <a:spcPts val="750"/>
              </a:spcAft>
              <a:buFont typeface="+mj-lt"/>
              <a:buAutoNum type="arabicPeriod"/>
            </a:pPr>
            <a:r>
              <a:rPr lang="en-US" sz="2800" dirty="0">
                <a:latin typeface="+mj-lt"/>
              </a:rPr>
              <a:t>Filaments are adaptive</a:t>
            </a:r>
          </a:p>
          <a:p>
            <a:pPr marL="385763" indent="-385763">
              <a:spcAft>
                <a:spcPts val="750"/>
              </a:spcAft>
              <a:buFont typeface="+mj-lt"/>
              <a:buAutoNum type="arabicPeriod"/>
            </a:pPr>
            <a:r>
              <a:rPr lang="en-US" sz="2800" dirty="0">
                <a:latin typeface="+mj-lt"/>
              </a:rPr>
              <a:t>Filaments settle more quickly than clusters, and greatly increase survival</a:t>
            </a:r>
          </a:p>
          <a:p>
            <a:pPr marL="385763" indent="-385763">
              <a:spcAft>
                <a:spcPts val="750"/>
              </a:spcAft>
              <a:buFont typeface="+mj-lt"/>
              <a:buAutoNum type="arabicPeriod"/>
            </a:pPr>
            <a:r>
              <a:rPr lang="en-US" sz="2800" dirty="0">
                <a:latin typeface="+mj-lt"/>
              </a:rPr>
              <a:t>Filaments preferentially include clusters </a:t>
            </a:r>
          </a:p>
          <a:p>
            <a:pPr marL="385763" indent="-385763">
              <a:spcAft>
                <a:spcPts val="750"/>
              </a:spcAft>
              <a:buFont typeface="+mj-lt"/>
              <a:buAutoNum type="arabicPeriod"/>
            </a:pPr>
            <a:r>
              <a:rPr lang="en-US" sz="2800" dirty="0">
                <a:latin typeface="+mj-lt"/>
              </a:rPr>
              <a:t>Filamentation is a public good</a:t>
            </a:r>
          </a:p>
          <a:p>
            <a:pPr marL="0" indent="0">
              <a:buNone/>
            </a:pPr>
            <a:endParaRPr lang="en-US" sz="28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942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82086"/>
            <a:ext cx="78867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Identify mechanism of filamentation (proteins and genes)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Find the effect of environmental conditions on the evolution of filamentation</a:t>
            </a:r>
          </a:p>
          <a:p>
            <a:pPr marL="0" indent="0">
              <a:buNone/>
            </a:pPr>
            <a:endParaRPr lang="en-US" sz="2400" dirty="0"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27025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Filament lineage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866013" y="1246666"/>
            <a:ext cx="5411973" cy="5507667"/>
            <a:chOff x="3583171" y="446566"/>
            <a:chExt cx="5411973" cy="5507667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" t="13209" r="1457" b="4186"/>
            <a:stretch/>
          </p:blipFill>
          <p:spPr>
            <a:xfrm>
              <a:off x="3583171" y="446566"/>
              <a:ext cx="5411973" cy="5507667"/>
            </a:xfrm>
            <a:prstGeom prst="rect">
              <a:avLst/>
            </a:prstGeom>
          </p:spPr>
        </p:pic>
        <p:cxnSp>
          <p:nvCxnSpPr>
            <p:cNvPr id="31" name="Straight Connector 30"/>
            <p:cNvCxnSpPr/>
            <p:nvPr/>
          </p:nvCxnSpPr>
          <p:spPr>
            <a:xfrm flipH="1">
              <a:off x="6801387" y="1386739"/>
              <a:ext cx="64889" cy="227072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/>
            <p:cNvSpPr/>
            <p:nvPr/>
          </p:nvSpPr>
          <p:spPr>
            <a:xfrm>
              <a:off x="6753031" y="3616393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Connector 32"/>
            <p:cNvCxnSpPr/>
            <p:nvPr/>
          </p:nvCxnSpPr>
          <p:spPr>
            <a:xfrm flipH="1">
              <a:off x="7465173" y="3604713"/>
              <a:ext cx="35170" cy="778251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>
            <a:xfrm>
              <a:off x="7417112" y="4382964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430840" y="4613697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5465419" y="4206987"/>
              <a:ext cx="18678" cy="430200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Oval 36"/>
            <p:cNvSpPr/>
            <p:nvPr/>
          </p:nvSpPr>
          <p:spPr>
            <a:xfrm>
              <a:off x="4973747" y="4518966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5022541" y="4425138"/>
              <a:ext cx="4463" cy="1173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/>
            <p:cNvSpPr/>
            <p:nvPr/>
          </p:nvSpPr>
          <p:spPr>
            <a:xfrm>
              <a:off x="4621062" y="4359475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669856" y="4265647"/>
              <a:ext cx="4463" cy="1173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/>
            <p:cNvSpPr/>
            <p:nvPr/>
          </p:nvSpPr>
          <p:spPr>
            <a:xfrm>
              <a:off x="4583673" y="4341890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4632467" y="4248062"/>
              <a:ext cx="4463" cy="1173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4548831" y="4328613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4597625" y="4234785"/>
              <a:ext cx="4463" cy="1173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/>
            <p:cNvSpPr/>
            <p:nvPr/>
          </p:nvSpPr>
          <p:spPr>
            <a:xfrm>
              <a:off x="4473095" y="4300815"/>
              <a:ext cx="96122" cy="82149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4521889" y="4206987"/>
              <a:ext cx="4463" cy="117318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727856" y="4117090"/>
              <a:ext cx="56747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+mj-lt"/>
                  <a:cs typeface="Times New Roman" panose="02020603050405020304" pitchFamily="18" charset="0"/>
                </a:rPr>
                <a:t>Day 28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492434" y="3370172"/>
              <a:ext cx="62392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+mj-lt"/>
                  <a:cs typeface="Times New Roman" panose="02020603050405020304" pitchFamily="18" charset="0"/>
                </a:rPr>
                <a:t>Day 225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 rot="7918972">
              <a:off x="7058856" y="2435849"/>
              <a:ext cx="236351" cy="1475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7918972">
              <a:off x="7067095" y="2564225"/>
              <a:ext cx="236351" cy="1475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 rot="4611479">
              <a:off x="7113452" y="2322161"/>
              <a:ext cx="9645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>
                  <a:latin typeface="+mj-lt"/>
                  <a:cs typeface="Times New Roman" panose="02020603050405020304" pitchFamily="18" charset="0"/>
                </a:rPr>
                <a:t>Sexual reproduction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066411" y="1205690"/>
              <a:ext cx="90702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+mj-lt"/>
                  <a:cs typeface="Times New Roman" panose="02020603050405020304" pitchFamily="18" charset="0"/>
                </a:rPr>
                <a:t>Filament producing strain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5285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82086"/>
            <a:ext cx="7886700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Identify mechanism of filamentation (proteins and genes)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+mj-lt"/>
              </a:rPr>
              <a:t>Find the effect of environmental conditions on the evolution of filamentation</a:t>
            </a:r>
          </a:p>
          <a:p>
            <a:pPr marL="0" indent="0">
              <a:buNone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984944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 Questions?</a:t>
            </a:r>
          </a:p>
        </p:txBody>
      </p:sp>
      <p:pic>
        <p:nvPicPr>
          <p:cNvPr id="3" name="Picture 2" descr="https://scontent.xx.fbcdn.net/hphotos-xpf1/t31.0-8/s2048x2048/11908577_1004214579629038_8008235140169313271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55" y="1635882"/>
            <a:ext cx="6951039" cy="344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media.licdn.com/mpr/mpr/shrinknp_200_200/p/2/005/084/2f1/19e31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815" y="3542553"/>
            <a:ext cx="1332934" cy="133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qbios.gatech.edu/sites/default/files/styles/people_pics/public/Alt-User-Pics/Yunker_picture.png?itok=QUpqor8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56" y="1603452"/>
            <a:ext cx="1383655" cy="156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94910" y="4875488"/>
            <a:ext cx="1650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Shane </a:t>
            </a:r>
            <a:r>
              <a:rPr lang="en-US" dirty="0" err="1">
                <a:latin typeface="Baskerville Old Face" panose="02020602080505020303" pitchFamily="18" charset="0"/>
              </a:rPr>
              <a:t>Jacobeen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28455" y="3173221"/>
            <a:ext cx="1517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Peter </a:t>
            </a:r>
            <a:r>
              <a:rPr lang="en-US" dirty="0" err="1">
                <a:latin typeface="Baskerville Old Face" panose="02020602080505020303" pitchFamily="18" charset="0"/>
              </a:rPr>
              <a:t>Yunker</a:t>
            </a:r>
            <a:endParaRPr lang="en-US" dirty="0">
              <a:latin typeface="Baskerville Old Face" panose="020206020805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0654" y="5244820"/>
            <a:ext cx="6951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Baskerville Old Face" panose="02020602080505020303" pitchFamily="18" charset="0"/>
              </a:rPr>
              <a:t>Ratcliff Lab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25458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material is based upon work supported by the National Science Foundation Graduate Research Fellowship under grant number DGE-1148903.</a:t>
            </a:r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588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cellular yeast video for stephanie (1)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904" y="0"/>
            <a:ext cx="6850193" cy="6850193"/>
          </a:xfrm>
        </p:spPr>
      </p:pic>
    </p:spTree>
    <p:extLst>
      <p:ext uri="{BB962C8B-B14F-4D97-AF65-F5344CB8AC3E}">
        <p14:creationId xmlns:p14="http://schemas.microsoft.com/office/powerpoint/2010/main" val="21263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for settling speed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96428" y="5043748"/>
            <a:ext cx="1752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24 hour, shaking</a:t>
            </a:r>
          </a:p>
          <a:p>
            <a:pPr algn="ctr"/>
            <a:r>
              <a:rPr lang="en-US" dirty="0">
                <a:latin typeface="+mj-lt"/>
              </a:rPr>
              <a:t>incubation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280551" y="4298538"/>
            <a:ext cx="1053643" cy="33555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3149814" y="5043748"/>
            <a:ext cx="935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Wait 5 </a:t>
            </a:r>
          </a:p>
          <a:p>
            <a:pPr algn="ctr"/>
            <a:r>
              <a:rPr lang="en-US" dirty="0">
                <a:latin typeface="+mj-lt"/>
              </a:rPr>
              <a:t>minutes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175" y="3755904"/>
            <a:ext cx="799095" cy="12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ight Arrow 32"/>
          <p:cNvSpPr/>
          <p:nvPr/>
        </p:nvSpPr>
        <p:spPr>
          <a:xfrm>
            <a:off x="4026316" y="4299283"/>
            <a:ext cx="903123" cy="33555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1885" y="3694261"/>
            <a:ext cx="982758" cy="154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4829056" y="5033319"/>
            <a:ext cx="1468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Discard upper</a:t>
            </a:r>
          </a:p>
          <a:p>
            <a:pPr algn="ctr"/>
            <a:r>
              <a:rPr lang="en-US" dirty="0">
                <a:latin typeface="+mj-lt"/>
              </a:rPr>
              <a:t>90% of media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5940983" y="4298539"/>
            <a:ext cx="903123" cy="33555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427184" y="5043748"/>
            <a:ext cx="1698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Transfer to fresh</a:t>
            </a:r>
          </a:p>
          <a:p>
            <a:pPr algn="ctr"/>
            <a:r>
              <a:rPr lang="en-US" dirty="0">
                <a:latin typeface="+mj-lt"/>
              </a:rPr>
              <a:t>media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93529" y="2403811"/>
            <a:ext cx="877100" cy="8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Bent Arrow 38"/>
          <p:cNvSpPr/>
          <p:nvPr/>
        </p:nvSpPr>
        <p:spPr>
          <a:xfrm flipH="1">
            <a:off x="5067873" y="2657714"/>
            <a:ext cx="401388" cy="1363997"/>
          </a:xfrm>
          <a:prstGeom prst="bentArrow">
            <a:avLst>
              <a:gd name="adj1" fmla="val 25000"/>
              <a:gd name="adj2" fmla="val 28641"/>
              <a:gd name="adj3" fmla="val 25000"/>
              <a:gd name="adj4" fmla="val 43750"/>
            </a:avLst>
          </a:prstGeom>
          <a:solidFill>
            <a:srgbClr val="D2DE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219200" y="1805622"/>
            <a:ext cx="1306151" cy="3227697"/>
            <a:chOff x="533400" y="1437503"/>
            <a:chExt cx="1335087" cy="3186884"/>
          </a:xfrm>
        </p:grpSpPr>
        <p:pic>
          <p:nvPicPr>
            <p:cNvPr id="41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6623252" y="1805622"/>
            <a:ext cx="1306151" cy="3227697"/>
            <a:chOff x="533400" y="1437503"/>
            <a:chExt cx="1335087" cy="3186884"/>
          </a:xfrm>
        </p:grpSpPr>
        <p:pic>
          <p:nvPicPr>
            <p:cNvPr id="45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13916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</a:t>
            </a:r>
            <a:r>
              <a:rPr lang="en-US" dirty="0" err="1"/>
              <a:t>multicellularity</a:t>
            </a:r>
            <a:endParaRPr lang="en-US" dirty="0"/>
          </a:p>
        </p:txBody>
      </p:sp>
      <p:pic>
        <p:nvPicPr>
          <p:cNvPr id="3" name="Picture 15" descr="C:\Users\Will\Desktop\ISME talk 2010\10 clumping genotyp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52" y="1213337"/>
            <a:ext cx="9032769" cy="542357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-57150" y="6575371"/>
            <a:ext cx="925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Ratcliff, W. C., R. F. Denison, M. </a:t>
            </a:r>
            <a:r>
              <a:rPr lang="en-US" sz="900" dirty="0" err="1"/>
              <a:t>Borrello</a:t>
            </a:r>
            <a:r>
              <a:rPr lang="en-US" sz="900" dirty="0"/>
              <a:t> and M. </a:t>
            </a:r>
            <a:r>
              <a:rPr lang="en-US" sz="900" dirty="0" err="1"/>
              <a:t>Travisano</a:t>
            </a:r>
            <a:r>
              <a:rPr lang="en-US" sz="900" dirty="0"/>
              <a:t> (2012). "Experimental evolution of multicellularity." </a:t>
            </a:r>
            <a:r>
              <a:rPr lang="en-US" sz="900" u="sng" dirty="0"/>
              <a:t>Proceedings of the National Academy of Sciences</a:t>
            </a:r>
            <a:r>
              <a:rPr lang="en-US" sz="900" dirty="0"/>
              <a:t> </a:t>
            </a:r>
            <a:r>
              <a:rPr lang="en-US" sz="900" b="1" dirty="0"/>
              <a:t>109</a:t>
            </a:r>
            <a:r>
              <a:rPr lang="en-US" sz="900" dirty="0"/>
              <a:t>(5): 1595-1600.</a:t>
            </a:r>
          </a:p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34771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novel traits in snowflake yeast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22" y="1690689"/>
            <a:ext cx="5352879" cy="452314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35" y="1920274"/>
            <a:ext cx="3644915" cy="369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35927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Ratcliff, W. C. and M. </a:t>
            </a:r>
            <a:r>
              <a:rPr lang="en-US" sz="1000" dirty="0" err="1"/>
              <a:t>Travisano</a:t>
            </a:r>
            <a:r>
              <a:rPr lang="en-US" sz="1000" dirty="0"/>
              <a:t> (2014). "Experimental Evolution of Multicellular Complexity in Saccharomyces cerevisiae." </a:t>
            </a:r>
            <a:r>
              <a:rPr lang="en-US" sz="1000" u="sng" dirty="0" err="1"/>
              <a:t>BioScience</a:t>
            </a:r>
            <a:r>
              <a:rPr lang="en-US" sz="1000" dirty="0"/>
              <a:t> </a:t>
            </a:r>
            <a:r>
              <a:rPr lang="en-US" sz="1000" b="1" dirty="0"/>
              <a:t>64</a:t>
            </a:r>
            <a:r>
              <a:rPr lang="en-US" sz="1000" dirty="0"/>
              <a:t>(5): 383-393. Ratcliff, W. C., R. F. Denison, M. </a:t>
            </a:r>
            <a:r>
              <a:rPr lang="en-US" sz="1000" dirty="0" err="1"/>
              <a:t>Borrello</a:t>
            </a:r>
            <a:r>
              <a:rPr lang="en-US" sz="1000" dirty="0"/>
              <a:t> and M. </a:t>
            </a:r>
            <a:r>
              <a:rPr lang="en-US" sz="1000" dirty="0" err="1"/>
              <a:t>Travisano</a:t>
            </a:r>
            <a:r>
              <a:rPr lang="en-US" sz="1000" dirty="0"/>
              <a:t> (2012). "Experimental evolution of multicellularity." </a:t>
            </a:r>
            <a:r>
              <a:rPr lang="en-US" sz="1000" u="sng" dirty="0"/>
              <a:t>Proceedings of the National Academy of Sciences</a:t>
            </a:r>
            <a:r>
              <a:rPr lang="en-US" sz="1000" dirty="0"/>
              <a:t> </a:t>
            </a:r>
            <a:r>
              <a:rPr lang="en-US" sz="1000" b="1" dirty="0"/>
              <a:t>109</a:t>
            </a:r>
            <a:r>
              <a:rPr lang="en-US" sz="1000" dirty="0"/>
              <a:t>(5): 1595-1600.</a:t>
            </a:r>
          </a:p>
          <a:p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2568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Research question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66249"/>
            <a:ext cx="9144000" cy="35656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</a:rPr>
              <a:t>What happens when snowflake yeast clusters are put under intense selection for settling speed?</a:t>
            </a:r>
          </a:p>
          <a:p>
            <a:pPr marL="0" indent="0" algn="ctr">
              <a:buNone/>
            </a:pPr>
            <a:endParaRPr lang="en-US" sz="3200" dirty="0">
              <a:latin typeface="+mj-lt"/>
            </a:endParaRPr>
          </a:p>
        </p:txBody>
      </p:sp>
      <p:pic>
        <p:nvPicPr>
          <p:cNvPr id="2050" name="Picture 2" descr="https://media.licdn.com/mpr/mpr/shrinknp_800_800/AAEAAQAAAAAAAAhZAAAAJGEyNDlhYTA2LWY5OTQtNDkzOS1hZTUxLTY2MjI5OWIyYjhlM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958217"/>
            <a:ext cx="7010400" cy="366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160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for extremely rapid settling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0" y="5010797"/>
            <a:ext cx="1790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24 hour, shaking</a:t>
            </a:r>
          </a:p>
          <a:p>
            <a:pPr algn="ctr"/>
            <a:r>
              <a:rPr lang="en-US" dirty="0">
                <a:latin typeface="+mj-lt"/>
              </a:rPr>
              <a:t>incubation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1061351" y="4265587"/>
            <a:ext cx="1053643" cy="33555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920612" y="5010797"/>
            <a:ext cx="955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Wait 60 </a:t>
            </a:r>
          </a:p>
          <a:p>
            <a:pPr algn="ctr"/>
            <a:r>
              <a:rPr lang="en-US" dirty="0">
                <a:latin typeface="+mj-lt"/>
              </a:rPr>
              <a:t>seconds</a:t>
            </a:r>
          </a:p>
        </p:txBody>
      </p:sp>
      <p:pic>
        <p:nvPicPr>
          <p:cNvPr id="32" name="Picture 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7975" y="3722953"/>
            <a:ext cx="799095" cy="1266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ight Arrow 32"/>
          <p:cNvSpPr/>
          <p:nvPr/>
        </p:nvSpPr>
        <p:spPr>
          <a:xfrm>
            <a:off x="2807116" y="4266332"/>
            <a:ext cx="903123" cy="33555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2685" y="3661310"/>
            <a:ext cx="982758" cy="154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TextBox 34"/>
          <p:cNvSpPr txBox="1"/>
          <p:nvPr/>
        </p:nvSpPr>
        <p:spPr>
          <a:xfrm>
            <a:off x="3609856" y="5000368"/>
            <a:ext cx="1468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Discard upper</a:t>
            </a:r>
          </a:p>
          <a:p>
            <a:pPr algn="ctr"/>
            <a:r>
              <a:rPr lang="en-US" dirty="0">
                <a:latin typeface="+mj-lt"/>
              </a:rPr>
              <a:t>90% of media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4721783" y="4265588"/>
            <a:ext cx="903123" cy="33555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5207984" y="5010797"/>
            <a:ext cx="1698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Transfer to fresh</a:t>
            </a:r>
          </a:p>
          <a:p>
            <a:pPr algn="ctr"/>
            <a:r>
              <a:rPr lang="en-US" dirty="0">
                <a:latin typeface="+mj-lt"/>
              </a:rPr>
              <a:t>media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4329" y="2370860"/>
            <a:ext cx="877100" cy="87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Bent Arrow 38"/>
          <p:cNvSpPr/>
          <p:nvPr/>
        </p:nvSpPr>
        <p:spPr>
          <a:xfrm flipH="1">
            <a:off x="3848673" y="2624763"/>
            <a:ext cx="401388" cy="1363997"/>
          </a:xfrm>
          <a:prstGeom prst="bentArrow">
            <a:avLst>
              <a:gd name="adj1" fmla="val 25000"/>
              <a:gd name="adj2" fmla="val 28641"/>
              <a:gd name="adj3" fmla="val 25000"/>
              <a:gd name="adj4" fmla="val 43750"/>
            </a:avLst>
          </a:prstGeom>
          <a:solidFill>
            <a:srgbClr val="D2DE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0" y="1772671"/>
            <a:ext cx="1306151" cy="3227697"/>
            <a:chOff x="533400" y="1437503"/>
            <a:chExt cx="1335087" cy="3186884"/>
          </a:xfrm>
        </p:grpSpPr>
        <p:pic>
          <p:nvPicPr>
            <p:cNvPr id="41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42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oup 43"/>
          <p:cNvGrpSpPr/>
          <p:nvPr/>
        </p:nvGrpSpPr>
        <p:grpSpPr>
          <a:xfrm>
            <a:off x="5404052" y="1772671"/>
            <a:ext cx="1306151" cy="3227697"/>
            <a:chOff x="533400" y="1437503"/>
            <a:chExt cx="1335087" cy="3186884"/>
          </a:xfrm>
        </p:grpSpPr>
        <p:pic>
          <p:nvPicPr>
            <p:cNvPr id="45" name="Picture 6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7" descr="C:\Users\Johnathon\Desktop\ProteinFigure\testub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37503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6" descr="C:\Users\Johnathon\Desktop\ProteinFigure\testube_CLEARE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447800"/>
              <a:ext cx="1335087" cy="317658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7381977" y="3347773"/>
            <a:ext cx="1299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 minutes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81977" y="5646699"/>
            <a:ext cx="113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minute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43" t="23437" r="45621" b="7001"/>
          <a:stretch/>
        </p:blipFill>
        <p:spPr>
          <a:xfrm>
            <a:off x="7620793" y="3876675"/>
            <a:ext cx="439467" cy="1666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16" t="23492" r="42584" b="9895"/>
          <a:stretch/>
        </p:blipFill>
        <p:spPr>
          <a:xfrm>
            <a:off x="7694908" y="1586221"/>
            <a:ext cx="421676" cy="1657939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116584" y="2624763"/>
            <a:ext cx="398766" cy="4163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299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predictions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7906" r="24637" b="20444"/>
          <a:stretch/>
        </p:blipFill>
        <p:spPr>
          <a:xfrm>
            <a:off x="5501930" y="1764456"/>
            <a:ext cx="2109651" cy="1874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1" t="47069" r="35000" b="15124"/>
          <a:stretch/>
        </p:blipFill>
        <p:spPr>
          <a:xfrm>
            <a:off x="1362742" y="3638976"/>
            <a:ext cx="1025434" cy="1149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7" t="15816" r="27780" b="22960"/>
          <a:stretch/>
        </p:blipFill>
        <p:spPr>
          <a:xfrm>
            <a:off x="5501930" y="4788507"/>
            <a:ext cx="2109652" cy="186145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1684990" y="4750869"/>
            <a:ext cx="661995" cy="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643797" y="4480730"/>
            <a:ext cx="74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100 µm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V="1">
            <a:off x="6907263" y="3601338"/>
            <a:ext cx="661995" cy="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866070" y="3331199"/>
            <a:ext cx="74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100 µm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6907264" y="6581420"/>
            <a:ext cx="661995" cy="292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66071" y="6311281"/>
            <a:ext cx="744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100 µm</a:t>
            </a:r>
          </a:p>
        </p:txBody>
      </p:sp>
      <p:cxnSp>
        <p:nvCxnSpPr>
          <p:cNvPr id="26" name="Straight Arrow Connector 25"/>
          <p:cNvCxnSpPr>
            <a:stCxn id="4" idx="3"/>
            <a:endCxn id="3" idx="1"/>
          </p:cNvCxnSpPr>
          <p:nvPr/>
        </p:nvCxnSpPr>
        <p:spPr>
          <a:xfrm flipV="1">
            <a:off x="2388176" y="2701716"/>
            <a:ext cx="3113754" cy="15120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4" idx="3"/>
            <a:endCxn id="5" idx="1"/>
          </p:cNvCxnSpPr>
          <p:nvPr/>
        </p:nvCxnSpPr>
        <p:spPr>
          <a:xfrm>
            <a:off x="2388176" y="4213742"/>
            <a:ext cx="3113754" cy="15054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501931" y="1385753"/>
            <a:ext cx="210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Hypothesis 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501929" y="4434353"/>
            <a:ext cx="210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Hypothesis 2</a:t>
            </a:r>
          </a:p>
        </p:txBody>
      </p:sp>
    </p:spTree>
    <p:extLst>
      <p:ext uri="{BB962C8B-B14F-4D97-AF65-F5344CB8AC3E}">
        <p14:creationId xmlns:p14="http://schemas.microsoft.com/office/powerpoint/2010/main" val="315933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6825</TotalTime>
  <Words>590</Words>
  <Application>Microsoft Office PowerPoint</Application>
  <PresentationFormat>On-screen Show (4:3)</PresentationFormat>
  <Paragraphs>141</Paragraphs>
  <Slides>26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Baskerville Old Face</vt:lpstr>
      <vt:lpstr>Calibri</vt:lpstr>
      <vt:lpstr>Calibri Light</vt:lpstr>
      <vt:lpstr>Times New Roman</vt:lpstr>
      <vt:lpstr>Office Theme</vt:lpstr>
      <vt:lpstr>Journal Club Slides</vt:lpstr>
      <vt:lpstr>Snowflake yeast</vt:lpstr>
      <vt:lpstr>PowerPoint Presentation</vt:lpstr>
      <vt:lpstr>Selection for settling speed</vt:lpstr>
      <vt:lpstr>Evolution of multicellularity</vt:lpstr>
      <vt:lpstr>Evolution of novel traits in snowflake yeast</vt:lpstr>
      <vt:lpstr>Research question </vt:lpstr>
      <vt:lpstr>Selection for extremely rapid settling</vt:lpstr>
      <vt:lpstr>Experimental predictions</vt:lpstr>
      <vt:lpstr>Novel form of cooperation </vt:lpstr>
      <vt:lpstr>Proteins hold filaments together</vt:lpstr>
      <vt:lpstr>Are filaments adaptive?</vt:lpstr>
      <vt:lpstr>Filaments appear to be selected for</vt:lpstr>
      <vt:lpstr>Filaments settle 8-fold faster</vt:lpstr>
      <vt:lpstr>Determining filament survival</vt:lpstr>
      <vt:lpstr>Lone clusters have low survival</vt:lpstr>
      <vt:lpstr>Cooperative filaments have high survival</vt:lpstr>
      <vt:lpstr>PowerPoint Presentation</vt:lpstr>
      <vt:lpstr>Filaments preferentially entangle clusters</vt:lpstr>
      <vt:lpstr>Is filamentation a public good?</vt:lpstr>
      <vt:lpstr>Filamentation is a public good</vt:lpstr>
      <vt:lpstr>Conclusions</vt:lpstr>
      <vt:lpstr>Future Directions</vt:lpstr>
      <vt:lpstr>Filament lineage</vt:lpstr>
      <vt:lpstr>Future Directions</vt:lpstr>
      <vt:lpstr>Thank you!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Spontaneous evolution of cooperation in a nascent multicellular organism</dc:title>
  <dc:creator>Jordan</dc:creator>
  <cp:lastModifiedBy>Jordan</cp:lastModifiedBy>
  <cp:revision>108</cp:revision>
  <dcterms:created xsi:type="dcterms:W3CDTF">2016-06-14T12:00:26Z</dcterms:created>
  <dcterms:modified xsi:type="dcterms:W3CDTF">2018-10-08T14:20:14Z</dcterms:modified>
</cp:coreProperties>
</file>